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6" r:id="rId4"/>
    <p:sldMasterId id="2147483711" r:id="rId5"/>
  </p:sldMasterIdLst>
  <p:notesMasterIdLst>
    <p:notesMasterId r:id="rId23"/>
  </p:notesMasterIdLst>
  <p:handoutMasterIdLst>
    <p:handoutMasterId r:id="rId24"/>
  </p:handoutMasterIdLst>
  <p:sldIdLst>
    <p:sldId id="324" r:id="rId6"/>
    <p:sldId id="287" r:id="rId7"/>
    <p:sldId id="266" r:id="rId8"/>
    <p:sldId id="284" r:id="rId9"/>
    <p:sldId id="352" r:id="rId10"/>
    <p:sldId id="353" r:id="rId11"/>
    <p:sldId id="354" r:id="rId12"/>
    <p:sldId id="358" r:id="rId13"/>
    <p:sldId id="360" r:id="rId14"/>
    <p:sldId id="363" r:id="rId15"/>
    <p:sldId id="364" r:id="rId16"/>
    <p:sldId id="365" r:id="rId17"/>
    <p:sldId id="366" r:id="rId18"/>
    <p:sldId id="367" r:id="rId19"/>
    <p:sldId id="368" r:id="rId20"/>
    <p:sldId id="369" r:id="rId21"/>
    <p:sldId id="357" r:id="rId22"/>
  </p:sldIdLst>
  <p:sldSz cx="6858000" cy="9906000" type="A4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141C"/>
    <a:srgbClr val="FAD10C"/>
    <a:srgbClr val="C3D720"/>
    <a:srgbClr val="FBD109"/>
    <a:srgbClr val="C4D821"/>
    <a:srgbClr val="FBD10C"/>
    <a:srgbClr val="F6F9DE"/>
    <a:srgbClr val="FBD208"/>
    <a:srgbClr val="C4D820"/>
    <a:srgbClr val="BFD4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1C74085-74DC-40C2-8A16-8BCD95CF6826}" v="6" dt="2024-02-07T12:01:09.37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233" autoAdjust="0"/>
    <p:restoredTop sz="96357" autoAdjust="0"/>
  </p:normalViewPr>
  <p:slideViewPr>
    <p:cSldViewPr>
      <p:cViewPr>
        <p:scale>
          <a:sx n="136" d="100"/>
          <a:sy n="136" d="100"/>
        </p:scale>
        <p:origin x="2124" y="-363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DB807F-0FD5-4A88-8FB3-075F68B5A7D4}" type="datetimeFigureOut">
              <a:rPr lang="en-US" smtClean="0"/>
              <a:t>2/7/2024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516E86-8231-49A1-B4E5-5BBA59097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338454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21BD46-CE3A-421D-905D-D937B3AF2197}" type="datetimeFigureOut">
              <a:rPr lang="en-GB" smtClean="0"/>
              <a:t>07/02/2024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9963" y="1241425"/>
            <a:ext cx="23177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78F5A5-0FCD-4566-AFD1-269E75FC08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9806646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46423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81904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97762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56224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15DB29-7BB4-7A45-8D62-6B51BCB1C4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7250" y="1621191"/>
            <a:ext cx="5143500" cy="3448756"/>
          </a:xfrm>
        </p:spPr>
        <p:txBody>
          <a:bodyPr anchor="b"/>
          <a:lstStyle>
            <a:lvl1pPr algn="ctr">
              <a:defRPr sz="44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2C3B58-B294-A747-802A-776084A1CB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78" indent="0" algn="ctr">
              <a:buNone/>
              <a:defRPr sz="1500"/>
            </a:lvl2pPr>
            <a:lvl3pPr marL="685754" indent="0" algn="ctr">
              <a:buNone/>
              <a:defRPr sz="1350"/>
            </a:lvl3pPr>
            <a:lvl4pPr marL="1028632" indent="0" algn="ctr">
              <a:buNone/>
              <a:defRPr sz="1200"/>
            </a:lvl4pPr>
            <a:lvl5pPr marL="1371508" indent="0" algn="ctr">
              <a:buNone/>
              <a:defRPr sz="1200"/>
            </a:lvl5pPr>
            <a:lvl6pPr marL="1714385" indent="0" algn="ctr">
              <a:buNone/>
              <a:defRPr sz="1200"/>
            </a:lvl6pPr>
            <a:lvl7pPr marL="2057262" indent="0" algn="ctr">
              <a:buNone/>
              <a:defRPr sz="1200"/>
            </a:lvl7pPr>
            <a:lvl8pPr marL="2400140" indent="0" algn="ctr">
              <a:buNone/>
              <a:defRPr sz="1200"/>
            </a:lvl8pPr>
            <a:lvl9pPr marL="2743017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B4C665-2C0E-6542-A07A-63A1FFB8F2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25/01/2024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44DD4D-CF83-434C-8DAA-BE867DCBC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ESB-RES-C220 L1G2-Speech for Employability-Learner Workbook-Section 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4E3668-F498-1C4F-8A7B-1DA4DA3D81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7287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99AE1F-43EE-3748-8ED8-C691B6F3BA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B80C4DA-3E51-2F4B-8402-3DBD7C69C7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366FBE-120C-6643-BC1D-FB83863045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25/01/2024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E9543D-EA10-3546-8A86-631EC2720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ESB-RES-C220 L1G2-Speech for Employability-Learner Workbook-Section 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8A2AD0-F386-A740-A670-903E33000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61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963CBD5-2396-1E41-9333-AD414D435A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4907758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BB5769-E401-E944-A524-C2C35A1081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71491" y="527403"/>
            <a:ext cx="4321969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14C7AC-73A6-3041-BB65-95F1FCE0AA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25/01/2024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0587F6-75C7-2148-8B79-31080C0FC5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ESB-RES-C220 L1G2-Speech for Employability-Learner Workbook-Section 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048A04-D702-C24C-9707-D3E019B60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4432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25/01/2024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ESB-RES-C220 L1G2-Speech for Employability-Learner Workbook-Section 4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600C886-C942-4FFD-AD45-A0EDD8F963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9330" y="9009451"/>
            <a:ext cx="324036" cy="50736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3021D0F-5EA6-414F-93CA-2218D946A096}"/>
              </a:ext>
            </a:extLst>
          </p:cNvPr>
          <p:cNvSpPr txBox="1"/>
          <p:nvPr userDrawn="1"/>
        </p:nvSpPr>
        <p:spPr>
          <a:xfrm>
            <a:off x="5630495" y="9009452"/>
            <a:ext cx="76661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@ESBUK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3E1708B-C169-428E-98D3-C8A3DB0C957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06" b="25809"/>
          <a:stretch/>
        </p:blipFill>
        <p:spPr>
          <a:xfrm>
            <a:off x="0" y="0"/>
            <a:ext cx="6858000" cy="1664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08963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25/01/2024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ESB-RES-C220 L1G2-Speech for Employability-Learner Workbook-Section 4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69764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25/01/2024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ESB-RES-C220 L1G2-Speech for Employability-Learner Workbook-Section 4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72632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25/01/2024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ESB-RES-C220 L1G2-Speech for Employability-Learner Workbook-Section 4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63858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25/01/2024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ESB-RES-C220 L1G2-Speech for Employability-Learner Workbook-Section 4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61150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25/01/2024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ESB-RES-C220 L1G2-Speech for Employability-Learner Workbook-Section 4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13226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25/01/2024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ESB-RES-C220 L1G2-Speech for Employability-Learner Workbook-Section 4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47533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25/01/2024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ESB-RES-C220 L1G2-Speech for Employability-Learner Workbook-Section 4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3172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A44FF3-0293-F242-8A38-C19881589B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CC4797-360D-FB40-9984-BD6CA6D93F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BC5C93-C82D-6545-A89C-D1F0182391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25/01/2024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E0AAB1-487E-7448-BF62-D05379C1CA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ESB-RES-C220 L1G2-Speech for Employability-Learner Workbook-Section 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0E5DF2-6728-914C-B046-382A09BD3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7759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25/01/2024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ESB-RES-C220 L1G2-Speech for Employability-Learner Workbook-Section 4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123156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25/01/2024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ESB-RES-C220 L1G2-Speech for Employability-Learner Workbook-Section 4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79348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25/01/2024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ESB-RES-C220 L1G2-Speech for Employability-Learner Workbook-Section 4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736785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488" y="2144693"/>
            <a:ext cx="5915025" cy="1914702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34634" y="9181402"/>
            <a:ext cx="1543050" cy="527403"/>
          </a:xfrm>
        </p:spPr>
        <p:txBody>
          <a:bodyPr/>
          <a:lstStyle/>
          <a:p>
            <a:r>
              <a:rPr lang="en-GB"/>
              <a:t>25/01/2024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808822" y="9181402"/>
            <a:ext cx="2314575" cy="527403"/>
          </a:xfrm>
        </p:spPr>
        <p:txBody>
          <a:bodyPr/>
          <a:lstStyle/>
          <a:p>
            <a:r>
              <a:rPr lang="en-US"/>
              <a:t>ESB-RES-C220 L1G2-Speech for Employability-Learner Workbook-Section 4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254533" y="9181402"/>
            <a:ext cx="1118685" cy="527403"/>
          </a:xfrm>
        </p:spPr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3066A86-E4DD-F341-B26F-3E2EB20DE30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7810" y="9181396"/>
            <a:ext cx="415556" cy="46157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596B760-A39D-D247-B599-343715BCDB13}"/>
              </a:ext>
            </a:extLst>
          </p:cNvPr>
          <p:cNvSpPr txBox="1"/>
          <p:nvPr userDrawn="1"/>
        </p:nvSpPr>
        <p:spPr>
          <a:xfrm>
            <a:off x="5504354" y="9261430"/>
            <a:ext cx="89497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@ESBUK</a:t>
            </a:r>
          </a:p>
        </p:txBody>
      </p:sp>
      <p:pic>
        <p:nvPicPr>
          <p:cNvPr id="10" name="Picture 9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1C76E616-E364-4CA6-B271-13B56839196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856"/>
            <a:ext cx="6858000" cy="1412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495839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44724" y="1922099"/>
            <a:ext cx="5143500" cy="1453799"/>
          </a:xfrm>
        </p:spPr>
        <p:txBody>
          <a:bodyPr anchor="b"/>
          <a:lstStyle>
            <a:lvl1pPr algn="ctr">
              <a:defRPr sz="3375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44724" y="4256352"/>
            <a:ext cx="5143500" cy="2391656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bg2">
                    <a:lumMod val="50000"/>
                  </a:schemeClr>
                </a:solidFill>
              </a:defRPr>
            </a:lvl1pPr>
            <a:lvl2pPr marL="257158" indent="0" algn="ctr">
              <a:buNone/>
              <a:defRPr sz="1125"/>
            </a:lvl2pPr>
            <a:lvl3pPr marL="514316" indent="0" algn="ctr">
              <a:buNone/>
              <a:defRPr sz="1013"/>
            </a:lvl3pPr>
            <a:lvl4pPr marL="771473" indent="0" algn="ctr">
              <a:buNone/>
              <a:defRPr sz="900"/>
            </a:lvl4pPr>
            <a:lvl5pPr marL="1028632" indent="0" algn="ctr">
              <a:buNone/>
              <a:defRPr sz="900"/>
            </a:lvl5pPr>
            <a:lvl6pPr marL="1285789" indent="0" algn="ctr">
              <a:buNone/>
              <a:defRPr sz="900"/>
            </a:lvl6pPr>
            <a:lvl7pPr marL="1542947" indent="0" algn="ctr">
              <a:buNone/>
              <a:defRPr sz="900"/>
            </a:lvl7pPr>
            <a:lvl8pPr marL="1800105" indent="0" algn="ctr">
              <a:buNone/>
              <a:defRPr sz="900"/>
            </a:lvl8pPr>
            <a:lvl9pPr marL="2057262" indent="0" algn="ctr">
              <a:buNone/>
              <a:defRPr sz="900"/>
            </a:lvl9pPr>
          </a:lstStyle>
          <a:p>
            <a:r>
              <a:rPr lang="en-US" dirty="0"/>
              <a:t>Subtitle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725" y="9181402"/>
            <a:ext cx="1543050" cy="527403"/>
          </a:xfrm>
        </p:spPr>
        <p:txBody>
          <a:bodyPr/>
          <a:lstStyle/>
          <a:p>
            <a:r>
              <a:rPr lang="en-GB"/>
              <a:t>25/01/2024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62828" y="9181401"/>
            <a:ext cx="2314575" cy="527403"/>
          </a:xfrm>
        </p:spPr>
        <p:txBody>
          <a:bodyPr/>
          <a:lstStyle/>
          <a:p>
            <a:r>
              <a:rPr lang="en-US"/>
              <a:t>ESB-RES-C220 L1G2-Speech for Employability-Learner Workbook-Section 4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410300" y="9181399"/>
            <a:ext cx="1217974" cy="527403"/>
          </a:xfrm>
        </p:spPr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9330" y="9009451"/>
            <a:ext cx="324036" cy="507364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5630495" y="9009452"/>
            <a:ext cx="76661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@ESBUK</a:t>
            </a:r>
          </a:p>
        </p:txBody>
      </p:sp>
      <p:pic>
        <p:nvPicPr>
          <p:cNvPr id="11" name="Picture 10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5CFDA9DD-4E7C-4498-9198-6EB032F867F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856"/>
            <a:ext cx="6858000" cy="1412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61235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25/01/2024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ESB-RES-C220 L1G2-Speech for Employability-Learner Workbook-Section 4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06158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06FD78-2B18-5C41-9B2A-987A5E8F34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918" y="2469625"/>
            <a:ext cx="5915025" cy="4120620"/>
          </a:xfrm>
        </p:spPr>
        <p:txBody>
          <a:bodyPr anchor="b"/>
          <a:lstStyle>
            <a:lvl1pPr>
              <a:defRPr sz="44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B1F8DF-4D26-0E4A-9B43-4C8CF4571E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7918" y="6629231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7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54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0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38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26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1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01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2C0573-21A9-E245-A498-690B21359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25/01/2024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FAED74-4105-0245-8D30-EBFFC80D4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ESB-RES-C220 L1G2-Speech for Employability-Learner Workbook-Section 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14EEF4-DE88-A34C-A097-3C67B23456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0592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A69B44-87F1-9449-B428-9797FCCCBC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BD7D64-9149-E845-94AC-A63568B966C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1489" y="2637014"/>
            <a:ext cx="2900363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A5A46E-30F4-C64D-AA5C-2B26832E79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486153" y="2637014"/>
            <a:ext cx="2900363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D23D10-C011-794C-BE2C-F90C533022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25/01/2024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E9DA27-CCC0-C845-83E0-D2DAED940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ESB-RES-C220 L1G2-Speech for Employability-Learner Workbook-Section 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39F30F-B6CD-1E4C-9F8D-7D95E7319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343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4BF9DC-E5DE-134E-A1F0-C6AB5B0361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679" y="527409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A7FA9A-4A58-514F-A496-7197565DD7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2682" y="2428348"/>
            <a:ext cx="290155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78" indent="0">
              <a:buNone/>
              <a:defRPr sz="1500" b="1"/>
            </a:lvl2pPr>
            <a:lvl3pPr marL="685754" indent="0">
              <a:buNone/>
              <a:defRPr sz="1350" b="1"/>
            </a:lvl3pPr>
            <a:lvl4pPr marL="1028632" indent="0">
              <a:buNone/>
              <a:defRPr sz="1200" b="1"/>
            </a:lvl4pPr>
            <a:lvl5pPr marL="1371508" indent="0">
              <a:buNone/>
              <a:defRPr sz="1200" b="1"/>
            </a:lvl5pPr>
            <a:lvl6pPr marL="1714385" indent="0">
              <a:buNone/>
              <a:defRPr sz="1200" b="1"/>
            </a:lvl6pPr>
            <a:lvl7pPr marL="2057262" indent="0">
              <a:buNone/>
              <a:defRPr sz="1200" b="1"/>
            </a:lvl7pPr>
            <a:lvl8pPr marL="2400140" indent="0">
              <a:buNone/>
              <a:defRPr sz="1200" b="1"/>
            </a:lvl8pPr>
            <a:lvl9pPr marL="2743017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8BCDE2-6557-9F4F-A945-7859F5B9DD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682" y="3618443"/>
            <a:ext cx="290155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BD9D11B-2219-5549-9D7C-A2E1833CC7A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4" y="2428348"/>
            <a:ext cx="2915841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78" indent="0">
              <a:buNone/>
              <a:defRPr sz="1500" b="1"/>
            </a:lvl2pPr>
            <a:lvl3pPr marL="685754" indent="0">
              <a:buNone/>
              <a:defRPr sz="1350" b="1"/>
            </a:lvl3pPr>
            <a:lvl4pPr marL="1028632" indent="0">
              <a:buNone/>
              <a:defRPr sz="1200" b="1"/>
            </a:lvl4pPr>
            <a:lvl5pPr marL="1371508" indent="0">
              <a:buNone/>
              <a:defRPr sz="1200" b="1"/>
            </a:lvl5pPr>
            <a:lvl6pPr marL="1714385" indent="0">
              <a:buNone/>
              <a:defRPr sz="1200" b="1"/>
            </a:lvl6pPr>
            <a:lvl7pPr marL="2057262" indent="0">
              <a:buNone/>
              <a:defRPr sz="1200" b="1"/>
            </a:lvl7pPr>
            <a:lvl8pPr marL="2400140" indent="0">
              <a:buNone/>
              <a:defRPr sz="1200" b="1"/>
            </a:lvl8pPr>
            <a:lvl9pPr marL="2743017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0D6A558-8F49-FF47-942A-29E891C283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4" y="3618443"/>
            <a:ext cx="2915841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B389C6D-27D9-D34E-AD81-A008E03228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25/01/2024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ECB338C-347E-FD4B-BBE5-9556FC8C7F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ESB-RES-C220 L1G2-Speech for Employability-Learner Workbook-Section 4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83AFE20-7D27-9D4D-B202-493D1C173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125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F8765-84D7-744A-A329-2D253F5994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89E971-D553-764B-B27A-EFC8EC4268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25/01/2024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0F501C-F391-A04B-A77F-E22C9149A6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ESB-RES-C220 L1G2-Speech for Employability-Learner Workbook-Section 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490270-F13A-6042-AEFD-55131F5A4D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049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5C45B39-8F22-CD45-B2B2-D556B9E90C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25/01/2024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730155F-E6BB-7D47-B74E-68E319176C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ESB-RES-C220 L1G2-Speech for Employability-Learner Workbook-Section 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838982-0AD9-5D43-AEA9-531E60410A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407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79692C-9455-564A-915B-AABAD5AE1A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682" y="660400"/>
            <a:ext cx="2212181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0D9C1C-A125-E249-B796-E218343EFB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5844" y="1426287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676FDA-F4A5-3149-9428-0D5355FE42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682" y="2971800"/>
            <a:ext cx="2212181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878" indent="0">
              <a:buNone/>
              <a:defRPr sz="1050"/>
            </a:lvl2pPr>
            <a:lvl3pPr marL="685754" indent="0">
              <a:buNone/>
              <a:defRPr sz="900"/>
            </a:lvl3pPr>
            <a:lvl4pPr marL="1028632" indent="0">
              <a:buNone/>
              <a:defRPr sz="750"/>
            </a:lvl4pPr>
            <a:lvl5pPr marL="1371508" indent="0">
              <a:buNone/>
              <a:defRPr sz="750"/>
            </a:lvl5pPr>
            <a:lvl6pPr marL="1714385" indent="0">
              <a:buNone/>
              <a:defRPr sz="750"/>
            </a:lvl6pPr>
            <a:lvl7pPr marL="2057262" indent="0">
              <a:buNone/>
              <a:defRPr sz="750"/>
            </a:lvl7pPr>
            <a:lvl8pPr marL="2400140" indent="0">
              <a:buNone/>
              <a:defRPr sz="750"/>
            </a:lvl8pPr>
            <a:lvl9pPr marL="2743017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AE388B-6BE2-6F42-9FCD-F7383A89D2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25/01/2024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EECDA6-8AA7-BD4A-AD46-650DC514F6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ESB-RES-C220 L1G2-Speech for Employability-Learner Workbook-Section 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585C52-9624-F146-8E17-61263F9638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439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9CA5A5-E1D8-654A-99EB-B81115FAA7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682" y="660400"/>
            <a:ext cx="2212181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5CA6445-0338-BC4A-8520-0A47F3460BE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915844" y="1426287"/>
            <a:ext cx="3471863" cy="7039681"/>
          </a:xfrm>
        </p:spPr>
        <p:txBody>
          <a:bodyPr/>
          <a:lstStyle>
            <a:lvl1pPr marL="0" indent="0">
              <a:buNone/>
              <a:defRPr sz="2400"/>
            </a:lvl1pPr>
            <a:lvl2pPr marL="342878" indent="0">
              <a:buNone/>
              <a:defRPr sz="2100"/>
            </a:lvl2pPr>
            <a:lvl3pPr marL="685754" indent="0">
              <a:buNone/>
              <a:defRPr sz="1800"/>
            </a:lvl3pPr>
            <a:lvl4pPr marL="1028632" indent="0">
              <a:buNone/>
              <a:defRPr sz="1500"/>
            </a:lvl4pPr>
            <a:lvl5pPr marL="1371508" indent="0">
              <a:buNone/>
              <a:defRPr sz="1500"/>
            </a:lvl5pPr>
            <a:lvl6pPr marL="1714385" indent="0">
              <a:buNone/>
              <a:defRPr sz="1500"/>
            </a:lvl6pPr>
            <a:lvl7pPr marL="2057262" indent="0">
              <a:buNone/>
              <a:defRPr sz="1500"/>
            </a:lvl7pPr>
            <a:lvl8pPr marL="2400140" indent="0">
              <a:buNone/>
              <a:defRPr sz="1500"/>
            </a:lvl8pPr>
            <a:lvl9pPr marL="2743017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A2FAAF-1D5A-F74B-A238-BEE5395B26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682" y="2971800"/>
            <a:ext cx="2212181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878" indent="0">
              <a:buNone/>
              <a:defRPr sz="1050"/>
            </a:lvl2pPr>
            <a:lvl3pPr marL="685754" indent="0">
              <a:buNone/>
              <a:defRPr sz="900"/>
            </a:lvl3pPr>
            <a:lvl4pPr marL="1028632" indent="0">
              <a:buNone/>
              <a:defRPr sz="750"/>
            </a:lvl4pPr>
            <a:lvl5pPr marL="1371508" indent="0">
              <a:buNone/>
              <a:defRPr sz="750"/>
            </a:lvl5pPr>
            <a:lvl6pPr marL="1714385" indent="0">
              <a:buNone/>
              <a:defRPr sz="750"/>
            </a:lvl6pPr>
            <a:lvl7pPr marL="2057262" indent="0">
              <a:buNone/>
              <a:defRPr sz="750"/>
            </a:lvl7pPr>
            <a:lvl8pPr marL="2400140" indent="0">
              <a:buNone/>
              <a:defRPr sz="750"/>
            </a:lvl8pPr>
            <a:lvl9pPr marL="2743017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1D4FBE-C7C1-6A4D-8763-912AE8099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25/01/2024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4223B2-4D22-4042-894B-5587E2F35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ESB-RES-C220 L1G2-Speech for Employability-Learner Workbook-Section 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0C9A0B-F2BA-F24A-9D99-DFA721710B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246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7B8F6DA-4F64-B141-A188-9B0FCB51C4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8" y="527409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A22BBE-F8C8-B04C-B0A8-E4551DD7CB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DFA96A-8A86-D041-B287-D9DB5F7BEA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71488" y="9181401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25/01/2024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D5F56B-812F-FE48-B763-EDE7306DCB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71713" y="9181401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ESB-RES-C220 L1G2-Speech for Employability-Learner Workbook-Section 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560CD7-9D28-234B-8A60-02B8976E02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843463" y="9181401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313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hf hdr="0"/>
  <p:txStyles>
    <p:titleStyle>
      <a:lvl1pPr algn="l" defTabSz="685754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38" indent="-171438" algn="l" defTabSz="685754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16" indent="-171438" algn="l" defTabSz="68575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192" indent="-171438" algn="l" defTabSz="68575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070" indent="-171438" algn="l" defTabSz="68575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2947" indent="-171438" algn="l" defTabSz="68575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824" indent="-171438" algn="l" defTabSz="68575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02" indent="-171438" algn="l" defTabSz="68575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578" indent="-171438" algn="l" defTabSz="68575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455" indent="-171438" algn="l" defTabSz="68575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78" algn="l" defTabSz="6857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54" algn="l" defTabSz="6857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32" algn="l" defTabSz="6857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08" algn="l" defTabSz="6857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385" algn="l" defTabSz="6857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62" algn="l" defTabSz="6857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40" algn="l" defTabSz="6857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17" algn="l" defTabSz="6857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25/01/2024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ESB-RES-C220 L1G2-Speech for Employability-Learner Workbook-Section 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686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673" r:id="rId13"/>
    <p:sldLayoutId id="2147483684" r:id="rId14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" Target="slide8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18.pn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" Target="slide10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6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293BBF4-E3EE-7346-9DD2-48AD1F02FBF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02"/>
          <a:stretch/>
        </p:blipFill>
        <p:spPr>
          <a:xfrm>
            <a:off x="0" y="-15552"/>
            <a:ext cx="6858000" cy="748883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7559040"/>
            <a:ext cx="6858000" cy="2346960"/>
          </a:xfrm>
          <a:prstGeom prst="rect">
            <a:avLst/>
          </a:prstGeom>
          <a:solidFill>
            <a:srgbClr val="BFD455"/>
          </a:solidFill>
          <a:ln>
            <a:solidFill>
              <a:srgbClr val="BFD45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itle 7">
            <a:extLst>
              <a:ext uri="{FF2B5EF4-FFF2-40B4-BE49-F238E27FC236}">
                <a16:creationId xmlns:a16="http://schemas.microsoft.com/office/drawing/2014/main" id="{A04E0E42-9FD2-4132-832C-37EC2E237E60}"/>
              </a:ext>
            </a:extLst>
          </p:cNvPr>
          <p:cNvSpPr txBox="1">
            <a:spLocks/>
          </p:cNvSpPr>
          <p:nvPr/>
        </p:nvSpPr>
        <p:spPr>
          <a:xfrm>
            <a:off x="881856" y="7393818"/>
            <a:ext cx="5094288" cy="1591630"/>
          </a:xfrm>
          <a:prstGeom prst="rect">
            <a:avLst/>
          </a:prstGeom>
          <a:solidFill>
            <a:srgbClr val="FFFFFF"/>
          </a:solidFill>
          <a:ln w="38100">
            <a:solidFill>
              <a:srgbClr val="BFD455"/>
            </a:solidFill>
            <a:miter lim="800000"/>
          </a:ln>
        </p:spPr>
        <p:txBody>
          <a:bodyPr vert="horz" lIns="91440" tIns="108000" rIns="91440" bIns="72000" rtlCol="0" anchor="ctr" anchorCtr="0">
            <a:normAutofit lnSpcReduction="10000"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600"/>
              </a:spcBef>
            </a:pPr>
            <a:r>
              <a:rPr lang="en-US" sz="3300" b="1" i="1" dirty="0">
                <a:latin typeface="+mn-lt"/>
              </a:rPr>
              <a:t>Learner Workbook</a:t>
            </a:r>
            <a:br>
              <a:rPr lang="en-US" b="1" i="1" dirty="0">
                <a:latin typeface="+mn-lt"/>
              </a:rPr>
            </a:br>
            <a:br>
              <a:rPr lang="en-US" b="1" i="1" dirty="0">
                <a:latin typeface="+mn-lt"/>
              </a:rPr>
            </a:br>
            <a:r>
              <a:rPr lang="en-US" sz="2800" b="1" i="1" dirty="0">
                <a:latin typeface="+mn-lt"/>
              </a:rPr>
              <a:t>Name:______________________</a:t>
            </a:r>
            <a:endParaRPr lang="en-US" b="1" i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245959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4B7351-D341-BCE8-4743-65C258B1D3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648" y="1064568"/>
            <a:ext cx="5915025" cy="648067"/>
          </a:xfrm>
        </p:spPr>
        <p:txBody>
          <a:bodyPr/>
          <a:lstStyle/>
          <a:p>
            <a:r>
              <a:rPr lang="en-GB" b="1" i="1" dirty="0">
                <a:effectLst/>
              </a:rPr>
              <a:t>Facial expressions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CAFCAD-1A3A-9358-2374-E05C06D4BA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84782" y="9181402"/>
            <a:ext cx="3168354" cy="527403"/>
          </a:xfrm>
        </p:spPr>
        <p:txBody>
          <a:bodyPr/>
          <a:lstStyle/>
          <a:p>
            <a:r>
              <a:rPr lang="en-US" dirty="0"/>
              <a:t>ESB-RES-C220 </a:t>
            </a:r>
          </a:p>
          <a:p>
            <a:r>
              <a:rPr lang="en-US" dirty="0"/>
              <a:t>L1G2-Speech for Employability-Learner Workbook-Section 4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B7E6E84-E618-E102-62F4-8B79EF2211F8}"/>
              </a:ext>
            </a:extLst>
          </p:cNvPr>
          <p:cNvSpPr txBox="1"/>
          <p:nvPr/>
        </p:nvSpPr>
        <p:spPr>
          <a:xfrm>
            <a:off x="270667" y="1740491"/>
            <a:ext cx="6336704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How did changing your facial expressions affect how you communicated during the interview questions?</a:t>
            </a:r>
            <a:br>
              <a:rPr lang="en-GB" sz="1200" dirty="0"/>
            </a:br>
            <a:br>
              <a:rPr lang="en-GB" sz="1200" dirty="0"/>
            </a:br>
            <a:endParaRPr lang="en-GB" sz="1200" dirty="0"/>
          </a:p>
          <a:p>
            <a:endParaRPr lang="en-GB" sz="1200" dirty="0"/>
          </a:p>
          <a:p>
            <a:r>
              <a:rPr lang="en-GB" sz="1200" dirty="0"/>
              <a:t>Was it challenging to match your facial expressions to the interview questions? Why or why not?</a:t>
            </a:r>
            <a:br>
              <a:rPr lang="en-GB" sz="1200" dirty="0"/>
            </a:br>
            <a:br>
              <a:rPr lang="en-GB" sz="1200" dirty="0"/>
            </a:br>
            <a:br>
              <a:rPr lang="en-GB" sz="1200" dirty="0"/>
            </a:br>
            <a:endParaRPr lang="en-GB" sz="1200" dirty="0"/>
          </a:p>
          <a:p>
            <a:r>
              <a:rPr lang="en-GB" sz="1200" dirty="0"/>
              <a:t>Which facial expression do you think worked best for showing confidence and engagement during the interview? Why?</a:t>
            </a:r>
            <a:br>
              <a:rPr lang="en-GB" sz="1200" dirty="0"/>
            </a:br>
            <a:br>
              <a:rPr lang="en-GB" sz="1200" dirty="0"/>
            </a:br>
            <a:endParaRPr lang="en-GB" sz="1200" dirty="0"/>
          </a:p>
          <a:p>
            <a:endParaRPr lang="en-GB" sz="1200" dirty="0"/>
          </a:p>
          <a:p>
            <a:r>
              <a:rPr lang="en-GB" sz="1200" dirty="0"/>
              <a:t>Did you ever have moments where your facial expression didn't match what you were saying?</a:t>
            </a:r>
          </a:p>
          <a:p>
            <a:endParaRPr lang="en-GB" sz="1200" dirty="0"/>
          </a:p>
          <a:p>
            <a:endParaRPr lang="en-GB" sz="1200" dirty="0"/>
          </a:p>
          <a:p>
            <a:endParaRPr lang="en-GB" sz="1200" dirty="0"/>
          </a:p>
          <a:p>
            <a:r>
              <a:rPr lang="en-GB" sz="1200" dirty="0"/>
              <a:t>How can understanding the role of facial expressions help you in real-life interviews or professional interactions?</a:t>
            </a:r>
          </a:p>
        </p:txBody>
      </p:sp>
      <p:pic>
        <p:nvPicPr>
          <p:cNvPr id="10" name="Picture 9">
            <a:hlinkClick r:id="rId2" action="ppaction://hlinksldjump"/>
            <a:extLst>
              <a:ext uri="{FF2B5EF4-FFF2-40B4-BE49-F238E27FC236}">
                <a16:creationId xmlns:a16="http://schemas.microsoft.com/office/drawing/2014/main" id="{DD5F0C28-4A7D-2B4B-418D-4D5B4B7660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3878" y="6634266"/>
            <a:ext cx="1618680" cy="167449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59B0F8D-7217-B130-3BB4-CF3F11EDE7E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4"/>
          <a:srcRect l="14665" t="1" r="11395" b="1"/>
          <a:stretch/>
        </p:blipFill>
        <p:spPr>
          <a:xfrm>
            <a:off x="6237312" y="9181402"/>
            <a:ext cx="486743" cy="52740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7CF6111-FEA3-A662-21D0-9598E6A57AF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842643" y="5211326"/>
            <a:ext cx="3159621" cy="4234679"/>
          </a:xfrm>
          <a:prstGeom prst="rect">
            <a:avLst/>
          </a:prstGeom>
        </p:spPr>
      </p:pic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76003D1A-4228-DE45-4FE0-6BAC693C01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25/01/2024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B4CE52C-85C3-A525-AE69-0ED25CFEC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30224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hlinkClick r:id="rId2" action="ppaction://hlinksldjump"/>
            <a:extLst>
              <a:ext uri="{FF2B5EF4-FFF2-40B4-BE49-F238E27FC236}">
                <a16:creationId xmlns:a16="http://schemas.microsoft.com/office/drawing/2014/main" id="{77501565-47D4-580A-0229-3F3F095068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9200" y="1280592"/>
            <a:ext cx="1197805" cy="972763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BDF6E7-EAC5-42DA-CEB6-7E51CC5896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56792" y="9181402"/>
            <a:ext cx="3096344" cy="527403"/>
          </a:xfrm>
        </p:spPr>
        <p:txBody>
          <a:bodyPr/>
          <a:lstStyle/>
          <a:p>
            <a:r>
              <a:rPr lang="en-US" dirty="0"/>
              <a:t>ESB-RES-C220 </a:t>
            </a:r>
          </a:p>
          <a:p>
            <a:r>
              <a:rPr lang="en-US" dirty="0"/>
              <a:t>L1G2-Speech for Employability-Learner Workbook-Section 4</a:t>
            </a:r>
            <a:endParaRPr lang="en-GB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EE5FD814-95C1-924B-2762-A1DDD2D35400}"/>
              </a:ext>
            </a:extLst>
          </p:cNvPr>
          <p:cNvSpPr txBox="1">
            <a:spLocks/>
          </p:cNvSpPr>
          <p:nvPr/>
        </p:nvSpPr>
        <p:spPr>
          <a:xfrm>
            <a:off x="260648" y="1478834"/>
            <a:ext cx="5915025" cy="5274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b="1" i="1" dirty="0"/>
              <a:t>Positive and negative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FD47027-AB9F-2403-580E-CF06B72A2F85}"/>
              </a:ext>
            </a:extLst>
          </p:cNvPr>
          <p:cNvSpPr txBox="1"/>
          <p:nvPr/>
        </p:nvSpPr>
        <p:spPr>
          <a:xfrm>
            <a:off x="224644" y="2484750"/>
            <a:ext cx="6408712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How did the engaged and disinterested listeners' actions affect your storytelling experience?</a:t>
            </a:r>
          </a:p>
          <a:p>
            <a:endParaRPr lang="en-GB" sz="1200" dirty="0"/>
          </a:p>
          <a:p>
            <a:endParaRPr lang="en-GB" sz="1200" dirty="0"/>
          </a:p>
          <a:p>
            <a:r>
              <a:rPr lang="en-GB" sz="1200" dirty="0"/>
              <a:t>What were the most noticeable body language cues from the engaged listener that encouraged you during your story?</a:t>
            </a:r>
          </a:p>
          <a:p>
            <a:endParaRPr lang="en-GB" sz="1200" dirty="0"/>
          </a:p>
          <a:p>
            <a:endParaRPr lang="en-GB" sz="1200" dirty="0"/>
          </a:p>
          <a:p>
            <a:r>
              <a:rPr lang="en-GB" sz="1200" dirty="0"/>
              <a:t>What challenges did you face when trying to display disinterest as the disinterested listener?</a:t>
            </a:r>
          </a:p>
          <a:p>
            <a:endParaRPr lang="en-GB" sz="1200" dirty="0"/>
          </a:p>
          <a:p>
            <a:endParaRPr lang="en-GB" sz="1200" dirty="0"/>
          </a:p>
          <a:p>
            <a:r>
              <a:rPr lang="en-GB" sz="1200" dirty="0"/>
              <a:t>Did the exaggerated disinterested body language affect your confidence or enthusiasm as a storyteller? How?</a:t>
            </a:r>
          </a:p>
          <a:p>
            <a:endParaRPr lang="en-GB" sz="1200" dirty="0"/>
          </a:p>
          <a:p>
            <a:endParaRPr lang="en-GB" sz="1200" dirty="0"/>
          </a:p>
          <a:p>
            <a:r>
              <a:rPr lang="en-GB" sz="1200" dirty="0"/>
              <a:t>How can this game help you understand the importance of non-verbal communication in real-life situations?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A0B631A-69A1-BF92-754E-F355A98B2B6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4"/>
          <a:srcRect l="14665" t="1" r="11395" b="1"/>
          <a:stretch/>
        </p:blipFill>
        <p:spPr>
          <a:xfrm>
            <a:off x="6237312" y="9181402"/>
            <a:ext cx="486743" cy="527403"/>
          </a:xfrm>
          <a:prstGeom prst="rect">
            <a:avLst/>
          </a:prstGeom>
        </p:spPr>
      </p:pic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870619FF-2353-70C4-922C-4BCEC5459E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25/01/2024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551795C-8627-BF67-9DF9-4392AE40A4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17707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F6CAE9-67F2-CBFE-4B5D-2296BCDC85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648" y="1064568"/>
            <a:ext cx="5915025" cy="527403"/>
          </a:xfrm>
        </p:spPr>
        <p:txBody>
          <a:bodyPr>
            <a:normAutofit fontScale="90000"/>
          </a:bodyPr>
          <a:lstStyle/>
          <a:p>
            <a:r>
              <a:rPr lang="en-GB" b="1" i="1" dirty="0"/>
              <a:t>Closed or open?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86FAC0-2BBC-931A-F385-5FB6A21360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77684" y="9181402"/>
            <a:ext cx="3047460" cy="527403"/>
          </a:xfrm>
        </p:spPr>
        <p:txBody>
          <a:bodyPr/>
          <a:lstStyle/>
          <a:p>
            <a:r>
              <a:rPr lang="en-US" dirty="0"/>
              <a:t>ESB-RES-C220 </a:t>
            </a:r>
          </a:p>
          <a:p>
            <a:r>
              <a:rPr lang="en-US" dirty="0"/>
              <a:t>L1G2-Speech for Employability-Learner Workbook-Section 4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6932896-BC61-D5DF-0262-CCEB4EAA3FE1}"/>
              </a:ext>
            </a:extLst>
          </p:cNvPr>
          <p:cNvSpPr txBox="1"/>
          <p:nvPr/>
        </p:nvSpPr>
        <p:spPr>
          <a:xfrm>
            <a:off x="278916" y="1919493"/>
            <a:ext cx="287068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Do you like playing sports?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5432482-1233-A3F1-0165-1A9B6ACDD742}"/>
              </a:ext>
            </a:extLst>
          </p:cNvPr>
          <p:cNvSpPr txBox="1"/>
          <p:nvPr/>
        </p:nvSpPr>
        <p:spPr>
          <a:xfrm>
            <a:off x="278916" y="8121352"/>
            <a:ext cx="203113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How old are you?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598EA7C-CCF3-81D0-6CC9-03B966913670}"/>
              </a:ext>
            </a:extLst>
          </p:cNvPr>
          <p:cNvSpPr txBox="1"/>
          <p:nvPr/>
        </p:nvSpPr>
        <p:spPr>
          <a:xfrm>
            <a:off x="278916" y="4604969"/>
            <a:ext cx="273630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Do you have any siblings?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65E3AD8-00DA-12B2-526D-7A604C14D547}"/>
              </a:ext>
            </a:extLst>
          </p:cNvPr>
          <p:cNvSpPr txBox="1"/>
          <p:nvPr/>
        </p:nvSpPr>
        <p:spPr>
          <a:xfrm>
            <a:off x="278916" y="5276338"/>
            <a:ext cx="341487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Have you ever been on a family holiday?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FD12259-8B8B-1D75-3E89-33F2528156D3}"/>
              </a:ext>
            </a:extLst>
          </p:cNvPr>
          <p:cNvSpPr txBox="1"/>
          <p:nvPr/>
        </p:nvSpPr>
        <p:spPr>
          <a:xfrm>
            <a:off x="278916" y="7473280"/>
            <a:ext cx="322210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Do you prefer science or geography?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F50E1A2-0ACE-04CC-D0F3-AE4C7E85E771}"/>
              </a:ext>
            </a:extLst>
          </p:cNvPr>
          <p:cNvSpPr txBox="1"/>
          <p:nvPr/>
        </p:nvSpPr>
        <p:spPr>
          <a:xfrm>
            <a:off x="278916" y="3262231"/>
            <a:ext cx="327352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How might you spend your next birthday?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481EC92-F47E-5D58-5A60-81DA06E3A77D}"/>
              </a:ext>
            </a:extLst>
          </p:cNvPr>
          <p:cNvSpPr txBox="1"/>
          <p:nvPr/>
        </p:nvSpPr>
        <p:spPr>
          <a:xfrm>
            <a:off x="278916" y="2590862"/>
            <a:ext cx="357276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What is your favourite place to visit and why?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DD5454C-4E9A-E15E-0C37-209B5A935653}"/>
              </a:ext>
            </a:extLst>
          </p:cNvPr>
          <p:cNvSpPr txBox="1"/>
          <p:nvPr/>
        </p:nvSpPr>
        <p:spPr>
          <a:xfrm>
            <a:off x="278916" y="3933600"/>
            <a:ext cx="357276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How did you first get into your hobby?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ABC9AC3-15DD-70F3-D9B2-C9D389ABAF84}"/>
              </a:ext>
            </a:extLst>
          </p:cNvPr>
          <p:cNvSpPr txBox="1"/>
          <p:nvPr/>
        </p:nvSpPr>
        <p:spPr>
          <a:xfrm>
            <a:off x="278916" y="6537176"/>
            <a:ext cx="357276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Why do you think science is better than geography?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236FCC8-4344-01CD-D729-117EC4792302}"/>
              </a:ext>
            </a:extLst>
          </p:cNvPr>
          <p:cNvSpPr txBox="1"/>
          <p:nvPr/>
        </p:nvSpPr>
        <p:spPr>
          <a:xfrm>
            <a:off x="278916" y="5947707"/>
            <a:ext cx="357276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How would you describe your family?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548B0A65-A7CA-7357-AEF6-ABF9202E79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0639" y="1136576"/>
            <a:ext cx="446472" cy="70743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8B5DCC8-351D-81B7-B467-1958B023D7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9240" y="1136576"/>
            <a:ext cx="649392" cy="707439"/>
          </a:xfrm>
          <a:prstGeom prst="rect">
            <a:avLst/>
          </a:prstGeom>
        </p:spPr>
      </p:pic>
      <p:grpSp>
        <p:nvGrpSpPr>
          <p:cNvPr id="38" name="Group 37">
            <a:extLst>
              <a:ext uri="{FF2B5EF4-FFF2-40B4-BE49-F238E27FC236}">
                <a16:creationId xmlns:a16="http://schemas.microsoft.com/office/drawing/2014/main" id="{53FA4260-3539-4291-C634-1BF9DA5A80AD}"/>
              </a:ext>
            </a:extLst>
          </p:cNvPr>
          <p:cNvGrpSpPr/>
          <p:nvPr/>
        </p:nvGrpSpPr>
        <p:grpSpPr>
          <a:xfrm>
            <a:off x="4590639" y="1928664"/>
            <a:ext cx="1546533" cy="320734"/>
            <a:chOff x="4590639" y="1906536"/>
            <a:chExt cx="1546533" cy="320734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EABA85BB-E346-C156-6EF8-B065941EC0EC}"/>
                </a:ext>
              </a:extLst>
            </p:cNvPr>
            <p:cNvSpPr/>
            <p:nvPr/>
          </p:nvSpPr>
          <p:spPr>
            <a:xfrm>
              <a:off x="4590639" y="1906536"/>
              <a:ext cx="446472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D989965-0ABF-E84C-FDF2-0882FB8E2227}"/>
                </a:ext>
              </a:extLst>
            </p:cNvPr>
            <p:cNvSpPr/>
            <p:nvPr/>
          </p:nvSpPr>
          <p:spPr>
            <a:xfrm>
              <a:off x="5690700" y="1919493"/>
              <a:ext cx="446472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DA02E5C1-0642-5B9E-3FBB-CD17466AABD6}"/>
              </a:ext>
            </a:extLst>
          </p:cNvPr>
          <p:cNvGrpSpPr/>
          <p:nvPr/>
        </p:nvGrpSpPr>
        <p:grpSpPr>
          <a:xfrm>
            <a:off x="4590639" y="2610080"/>
            <a:ext cx="1546533" cy="320734"/>
            <a:chOff x="4590639" y="1906536"/>
            <a:chExt cx="1546533" cy="320734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F25BBB1F-66D9-8809-6848-9FB16D65234A}"/>
                </a:ext>
              </a:extLst>
            </p:cNvPr>
            <p:cNvSpPr/>
            <p:nvPr/>
          </p:nvSpPr>
          <p:spPr>
            <a:xfrm>
              <a:off x="4590639" y="1906536"/>
              <a:ext cx="446472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145D0DE0-380D-D42F-B7E7-5022A46B2DFB}"/>
                </a:ext>
              </a:extLst>
            </p:cNvPr>
            <p:cNvSpPr/>
            <p:nvPr/>
          </p:nvSpPr>
          <p:spPr>
            <a:xfrm>
              <a:off x="5690700" y="1919493"/>
              <a:ext cx="446472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EF089775-881C-429E-FC7F-0E4BB26A4CE5}"/>
              </a:ext>
            </a:extLst>
          </p:cNvPr>
          <p:cNvGrpSpPr/>
          <p:nvPr/>
        </p:nvGrpSpPr>
        <p:grpSpPr>
          <a:xfrm>
            <a:off x="4590639" y="3291496"/>
            <a:ext cx="1546533" cy="320734"/>
            <a:chOff x="4590639" y="1906536"/>
            <a:chExt cx="1546533" cy="320734"/>
          </a:xfrm>
        </p:grpSpPr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4E0A3151-00F7-41DD-CE55-3661ADFBC0DA}"/>
                </a:ext>
              </a:extLst>
            </p:cNvPr>
            <p:cNvSpPr/>
            <p:nvPr/>
          </p:nvSpPr>
          <p:spPr>
            <a:xfrm>
              <a:off x="4590639" y="1906536"/>
              <a:ext cx="446472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E7873A6E-3229-33F7-DC3B-E335BDBF1D16}"/>
                </a:ext>
              </a:extLst>
            </p:cNvPr>
            <p:cNvSpPr/>
            <p:nvPr/>
          </p:nvSpPr>
          <p:spPr>
            <a:xfrm>
              <a:off x="5690700" y="1919493"/>
              <a:ext cx="446472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CA8EED6E-04DF-CE36-3C2F-AC6CED417281}"/>
              </a:ext>
            </a:extLst>
          </p:cNvPr>
          <p:cNvGrpSpPr/>
          <p:nvPr/>
        </p:nvGrpSpPr>
        <p:grpSpPr>
          <a:xfrm>
            <a:off x="4590639" y="3972912"/>
            <a:ext cx="1546533" cy="320734"/>
            <a:chOff x="4590639" y="1906536"/>
            <a:chExt cx="1546533" cy="320734"/>
          </a:xfrm>
        </p:grpSpPr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5CAAED50-EF98-F519-B07C-1266F63F020F}"/>
                </a:ext>
              </a:extLst>
            </p:cNvPr>
            <p:cNvSpPr/>
            <p:nvPr/>
          </p:nvSpPr>
          <p:spPr>
            <a:xfrm>
              <a:off x="4590639" y="1906536"/>
              <a:ext cx="446472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90529AFB-AA75-2498-3353-2EA523E7F64A}"/>
                </a:ext>
              </a:extLst>
            </p:cNvPr>
            <p:cNvSpPr/>
            <p:nvPr/>
          </p:nvSpPr>
          <p:spPr>
            <a:xfrm>
              <a:off x="5690700" y="1919493"/>
              <a:ext cx="446472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DAC9A081-68D2-B984-8A0E-555F5B75E668}"/>
              </a:ext>
            </a:extLst>
          </p:cNvPr>
          <p:cNvGrpSpPr/>
          <p:nvPr/>
        </p:nvGrpSpPr>
        <p:grpSpPr>
          <a:xfrm>
            <a:off x="4590639" y="4654328"/>
            <a:ext cx="1546533" cy="320734"/>
            <a:chOff x="4590639" y="1906536"/>
            <a:chExt cx="1546533" cy="320734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651D0551-8B01-2B43-5ED1-D7FBDB8BDF02}"/>
                </a:ext>
              </a:extLst>
            </p:cNvPr>
            <p:cNvSpPr/>
            <p:nvPr/>
          </p:nvSpPr>
          <p:spPr>
            <a:xfrm>
              <a:off x="4590639" y="1906536"/>
              <a:ext cx="446472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46829B8C-F02E-AF1A-2AE3-11A7940A32B7}"/>
                </a:ext>
              </a:extLst>
            </p:cNvPr>
            <p:cNvSpPr/>
            <p:nvPr/>
          </p:nvSpPr>
          <p:spPr>
            <a:xfrm>
              <a:off x="5690700" y="1919493"/>
              <a:ext cx="446472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1EC10960-DE49-FD98-3879-C031C58BD18C}"/>
              </a:ext>
            </a:extLst>
          </p:cNvPr>
          <p:cNvGrpSpPr/>
          <p:nvPr/>
        </p:nvGrpSpPr>
        <p:grpSpPr>
          <a:xfrm>
            <a:off x="4590639" y="6017160"/>
            <a:ext cx="1546533" cy="320734"/>
            <a:chOff x="4590639" y="1906536"/>
            <a:chExt cx="1546533" cy="320734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CB11E845-C613-95F9-A26D-C5AB8A8D77E7}"/>
                </a:ext>
              </a:extLst>
            </p:cNvPr>
            <p:cNvSpPr/>
            <p:nvPr/>
          </p:nvSpPr>
          <p:spPr>
            <a:xfrm>
              <a:off x="4590639" y="1906536"/>
              <a:ext cx="446472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A71F3429-E238-B2E1-C607-2D9E9CC1867C}"/>
                </a:ext>
              </a:extLst>
            </p:cNvPr>
            <p:cNvSpPr/>
            <p:nvPr/>
          </p:nvSpPr>
          <p:spPr>
            <a:xfrm>
              <a:off x="5690700" y="1919493"/>
              <a:ext cx="446472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2DD9515B-38DE-E72E-1707-052D9F5637C0}"/>
              </a:ext>
            </a:extLst>
          </p:cNvPr>
          <p:cNvGrpSpPr/>
          <p:nvPr/>
        </p:nvGrpSpPr>
        <p:grpSpPr>
          <a:xfrm>
            <a:off x="4590639" y="5335744"/>
            <a:ext cx="1546533" cy="320734"/>
            <a:chOff x="4590639" y="1906536"/>
            <a:chExt cx="1546533" cy="320734"/>
          </a:xfrm>
        </p:grpSpPr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D03D0A4C-9E1A-AE62-D80A-2382B4CA6861}"/>
                </a:ext>
              </a:extLst>
            </p:cNvPr>
            <p:cNvSpPr/>
            <p:nvPr/>
          </p:nvSpPr>
          <p:spPr>
            <a:xfrm>
              <a:off x="4590639" y="1906536"/>
              <a:ext cx="446472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94C92CFB-419F-60B8-2147-2C812835118B}"/>
                </a:ext>
              </a:extLst>
            </p:cNvPr>
            <p:cNvSpPr/>
            <p:nvPr/>
          </p:nvSpPr>
          <p:spPr>
            <a:xfrm>
              <a:off x="5690700" y="1919493"/>
              <a:ext cx="446472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FA385147-3E3B-4B1F-5CF3-0BFEA8CC7CA9}"/>
              </a:ext>
            </a:extLst>
          </p:cNvPr>
          <p:cNvGrpSpPr/>
          <p:nvPr/>
        </p:nvGrpSpPr>
        <p:grpSpPr>
          <a:xfrm>
            <a:off x="4590639" y="6698576"/>
            <a:ext cx="1546533" cy="320734"/>
            <a:chOff x="4590639" y="1906536"/>
            <a:chExt cx="1546533" cy="320734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BBC602B4-6C70-3E7F-BCB4-EA4BBEED237F}"/>
                </a:ext>
              </a:extLst>
            </p:cNvPr>
            <p:cNvSpPr/>
            <p:nvPr/>
          </p:nvSpPr>
          <p:spPr>
            <a:xfrm>
              <a:off x="4590639" y="1906536"/>
              <a:ext cx="446472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41BBE3D3-0273-4DEF-0140-05B3991D2BE9}"/>
                </a:ext>
              </a:extLst>
            </p:cNvPr>
            <p:cNvSpPr/>
            <p:nvPr/>
          </p:nvSpPr>
          <p:spPr>
            <a:xfrm>
              <a:off x="5690700" y="1919493"/>
              <a:ext cx="446472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7E2201D7-EFDB-293D-7269-514C5699BE37}"/>
              </a:ext>
            </a:extLst>
          </p:cNvPr>
          <p:cNvGrpSpPr/>
          <p:nvPr/>
        </p:nvGrpSpPr>
        <p:grpSpPr>
          <a:xfrm>
            <a:off x="4590639" y="7379992"/>
            <a:ext cx="1546533" cy="320734"/>
            <a:chOff x="4590639" y="1906536"/>
            <a:chExt cx="1546533" cy="320734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4B822A1F-76DA-62FA-F9D9-1674206547FF}"/>
                </a:ext>
              </a:extLst>
            </p:cNvPr>
            <p:cNvSpPr/>
            <p:nvPr/>
          </p:nvSpPr>
          <p:spPr>
            <a:xfrm>
              <a:off x="4590639" y="1906536"/>
              <a:ext cx="446472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C910DE43-0107-5B5A-A7BA-95DE2F11C3C0}"/>
                </a:ext>
              </a:extLst>
            </p:cNvPr>
            <p:cNvSpPr/>
            <p:nvPr/>
          </p:nvSpPr>
          <p:spPr>
            <a:xfrm>
              <a:off x="5690700" y="1919493"/>
              <a:ext cx="446472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7D16C81B-F275-08DC-0502-39E6ED4BA11C}"/>
              </a:ext>
            </a:extLst>
          </p:cNvPr>
          <p:cNvGrpSpPr/>
          <p:nvPr/>
        </p:nvGrpSpPr>
        <p:grpSpPr>
          <a:xfrm>
            <a:off x="4590639" y="8061404"/>
            <a:ext cx="1546533" cy="320734"/>
            <a:chOff x="4590639" y="1906536"/>
            <a:chExt cx="1546533" cy="320734"/>
          </a:xfrm>
        </p:grpSpPr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73EA6740-01DE-11A4-9B7B-DBC081C04008}"/>
                </a:ext>
              </a:extLst>
            </p:cNvPr>
            <p:cNvSpPr/>
            <p:nvPr/>
          </p:nvSpPr>
          <p:spPr>
            <a:xfrm>
              <a:off x="4590639" y="1906536"/>
              <a:ext cx="446472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6F1C51CE-DA52-1569-BABA-D0463BDE5594}"/>
                </a:ext>
              </a:extLst>
            </p:cNvPr>
            <p:cNvSpPr/>
            <p:nvPr/>
          </p:nvSpPr>
          <p:spPr>
            <a:xfrm>
              <a:off x="5690700" y="1919493"/>
              <a:ext cx="446472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66" name="Rectangle 65">
            <a:extLst>
              <a:ext uri="{FF2B5EF4-FFF2-40B4-BE49-F238E27FC236}">
                <a16:creationId xmlns:a16="http://schemas.microsoft.com/office/drawing/2014/main" id="{06C9BE4C-9619-E1CE-CE4A-64ECFB06A346}"/>
              </a:ext>
            </a:extLst>
          </p:cNvPr>
          <p:cNvSpPr/>
          <p:nvPr/>
        </p:nvSpPr>
        <p:spPr>
          <a:xfrm>
            <a:off x="237307" y="8734906"/>
            <a:ext cx="6102412" cy="318532"/>
          </a:xfrm>
          <a:prstGeom prst="rect">
            <a:avLst/>
          </a:prstGeom>
          <a:solidFill>
            <a:srgbClr val="C3D72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/>
              <a:t>Tick the box to show if the question is closed or open.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722FE52-B0EC-C9CF-B4B3-0D90B87B905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4"/>
          <a:srcRect l="14665" t="1" r="11395" b="1"/>
          <a:stretch/>
        </p:blipFill>
        <p:spPr>
          <a:xfrm>
            <a:off x="6237312" y="9181402"/>
            <a:ext cx="486743" cy="527403"/>
          </a:xfrm>
          <a:prstGeom prst="rect">
            <a:avLst/>
          </a:prstGeom>
        </p:spPr>
      </p:pic>
      <p:sp>
        <p:nvSpPr>
          <p:cNvPr id="23" name="Date Placeholder 22">
            <a:extLst>
              <a:ext uri="{FF2B5EF4-FFF2-40B4-BE49-F238E27FC236}">
                <a16:creationId xmlns:a16="http://schemas.microsoft.com/office/drawing/2014/main" id="{D8A0A6CB-D7E5-EA66-F057-A18FD81E70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25/01/2024</a:t>
            </a:r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325BEDDB-E38C-EB19-97D0-757FA5A3B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5131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3ED96E-D14D-E31E-952E-B1B1EE01D5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648" y="1064568"/>
            <a:ext cx="5915025" cy="527403"/>
          </a:xfrm>
        </p:spPr>
        <p:txBody>
          <a:bodyPr>
            <a:normAutofit fontScale="90000"/>
          </a:bodyPr>
          <a:lstStyle/>
          <a:p>
            <a:r>
              <a:rPr lang="en-GB" b="1" i="1" dirty="0"/>
              <a:t>Closed to open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7BBCAAE-56F8-73B8-B8D4-D9A5B340AE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84782" y="9181402"/>
            <a:ext cx="3096346" cy="527403"/>
          </a:xfrm>
        </p:spPr>
        <p:txBody>
          <a:bodyPr/>
          <a:lstStyle/>
          <a:p>
            <a:r>
              <a:rPr lang="en-US" dirty="0"/>
              <a:t>ESB-RES-C220 </a:t>
            </a:r>
          </a:p>
          <a:p>
            <a:r>
              <a:rPr lang="en-US" dirty="0"/>
              <a:t>L1G2-Speech for Employability-Learner Workbook-Section 4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10E82CD-D26B-3138-18EB-911E92A3A18E}"/>
              </a:ext>
            </a:extLst>
          </p:cNvPr>
          <p:cNvSpPr txBox="1"/>
          <p:nvPr/>
        </p:nvSpPr>
        <p:spPr>
          <a:xfrm>
            <a:off x="906159" y="1856656"/>
            <a:ext cx="4896544" cy="2677656"/>
          </a:xfrm>
          <a:prstGeom prst="rect">
            <a:avLst/>
          </a:prstGeom>
          <a:solidFill>
            <a:srgbClr val="FAD10C"/>
          </a:solidFill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1200"/>
              </a:spcBef>
              <a:buFont typeface="+mj-lt"/>
              <a:buAutoNum type="arabicPeriod"/>
            </a:pPr>
            <a:r>
              <a:rPr lang="en-GB" sz="1600" dirty="0"/>
              <a:t>Have you taken an ESB assessment before?</a:t>
            </a:r>
          </a:p>
          <a:p>
            <a:pPr marL="342900" indent="-342900">
              <a:spcBef>
                <a:spcPts val="1200"/>
              </a:spcBef>
              <a:buFont typeface="+mj-lt"/>
              <a:buAutoNum type="arabicPeriod"/>
            </a:pPr>
            <a:r>
              <a:rPr lang="en-GB" sz="1600" dirty="0"/>
              <a:t>Have you finished preparing your talk?</a:t>
            </a:r>
          </a:p>
          <a:p>
            <a:pPr marL="342900" indent="-342900">
              <a:spcBef>
                <a:spcPts val="1200"/>
              </a:spcBef>
              <a:buFont typeface="+mj-lt"/>
              <a:buAutoNum type="arabicPeriod"/>
            </a:pPr>
            <a:r>
              <a:rPr lang="en-GB" sz="1600" dirty="0"/>
              <a:t>Have you decided which product you are going to pitch yet?</a:t>
            </a:r>
          </a:p>
          <a:p>
            <a:pPr marL="342900" indent="-342900">
              <a:spcBef>
                <a:spcPts val="1200"/>
              </a:spcBef>
              <a:buFont typeface="+mj-lt"/>
              <a:buAutoNum type="arabicPeriod"/>
            </a:pPr>
            <a:r>
              <a:rPr lang="en-GB" sz="1600" dirty="0"/>
              <a:t>How many interview questions do you think you will be asked?</a:t>
            </a:r>
          </a:p>
          <a:p>
            <a:pPr marL="342900" indent="-342900">
              <a:spcBef>
                <a:spcPts val="1200"/>
              </a:spcBef>
              <a:buFont typeface="+mj-lt"/>
              <a:buAutoNum type="arabicPeriod"/>
            </a:pPr>
            <a:r>
              <a:rPr lang="en-GB" sz="1600" dirty="0"/>
              <a:t>Do you understand the difference between open and closed questions?</a:t>
            </a:r>
          </a:p>
        </p:txBody>
      </p:sp>
      <p:sp>
        <p:nvSpPr>
          <p:cNvPr id="7" name="Arrow: Down 6">
            <a:extLst>
              <a:ext uri="{FF2B5EF4-FFF2-40B4-BE49-F238E27FC236}">
                <a16:creationId xmlns:a16="http://schemas.microsoft.com/office/drawing/2014/main" id="{3E744AE2-8341-B933-56F9-723BA3EB33FE}"/>
              </a:ext>
            </a:extLst>
          </p:cNvPr>
          <p:cNvSpPr/>
          <p:nvPr/>
        </p:nvSpPr>
        <p:spPr>
          <a:xfrm>
            <a:off x="3030395" y="4654897"/>
            <a:ext cx="648072" cy="936104"/>
          </a:xfrm>
          <a:prstGeom prst="downArrow">
            <a:avLst/>
          </a:prstGeom>
          <a:solidFill>
            <a:srgbClr val="C3D72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859508A-AE2A-2E8A-B7A5-0EA1194EE377}"/>
              </a:ext>
            </a:extLst>
          </p:cNvPr>
          <p:cNvSpPr txBox="1"/>
          <p:nvPr/>
        </p:nvSpPr>
        <p:spPr>
          <a:xfrm>
            <a:off x="906159" y="5673080"/>
            <a:ext cx="4896544" cy="3170099"/>
          </a:xfrm>
          <a:prstGeom prst="rect">
            <a:avLst/>
          </a:prstGeom>
          <a:solidFill>
            <a:srgbClr val="C3D720">
              <a:alpha val="25098"/>
            </a:srgbClr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spcBef>
                <a:spcPts val="1200"/>
              </a:spcBef>
              <a:buFont typeface="+mj-lt"/>
              <a:buAutoNum type="arabicPeriod"/>
            </a:pPr>
            <a:r>
              <a:rPr lang="en-GB" sz="1600" dirty="0"/>
              <a:t>______________________________________________________________________________________</a:t>
            </a:r>
          </a:p>
          <a:p>
            <a:pPr marL="342900" indent="-342900">
              <a:spcBef>
                <a:spcPts val="1200"/>
              </a:spcBef>
              <a:buFont typeface="+mj-lt"/>
              <a:buAutoNum type="arabicPeriod"/>
            </a:pPr>
            <a:r>
              <a:rPr lang="en-GB" sz="1600" dirty="0"/>
              <a:t>______________________________________________________________________________________</a:t>
            </a:r>
          </a:p>
          <a:p>
            <a:pPr marL="342900" indent="-342900">
              <a:spcBef>
                <a:spcPts val="1200"/>
              </a:spcBef>
              <a:buFont typeface="+mj-lt"/>
              <a:buAutoNum type="arabicPeriod"/>
            </a:pPr>
            <a:r>
              <a:rPr lang="en-GB" sz="1600" dirty="0"/>
              <a:t>______________________________________________________________________________________</a:t>
            </a:r>
          </a:p>
          <a:p>
            <a:pPr marL="342900" indent="-342900">
              <a:spcBef>
                <a:spcPts val="1200"/>
              </a:spcBef>
              <a:buFont typeface="+mj-lt"/>
              <a:buAutoNum type="arabicPeriod"/>
            </a:pPr>
            <a:r>
              <a:rPr lang="en-GB" sz="1600" dirty="0"/>
              <a:t>______________________________________________________________________________________</a:t>
            </a:r>
          </a:p>
          <a:p>
            <a:pPr marL="342900" indent="-342900">
              <a:spcBef>
                <a:spcPts val="1200"/>
              </a:spcBef>
              <a:buFont typeface="+mj-lt"/>
              <a:buAutoNum type="arabicPeriod"/>
            </a:pPr>
            <a:r>
              <a:rPr lang="en-GB" sz="1600" dirty="0"/>
              <a:t>______________________________________________________________________________________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067312F-C394-DA80-5F56-EFBD5CC437E1}"/>
              </a:ext>
            </a:extLst>
          </p:cNvPr>
          <p:cNvPicPr/>
          <p:nvPr/>
        </p:nvPicPr>
        <p:blipFill rotWithShape="1">
          <a:blip r:embed="rId2"/>
          <a:srcRect l="14665" t="1" r="11395" b="1"/>
          <a:stretch/>
        </p:blipFill>
        <p:spPr>
          <a:xfrm>
            <a:off x="6237312" y="9181402"/>
            <a:ext cx="486743" cy="527403"/>
          </a:xfrm>
          <a:prstGeom prst="rect">
            <a:avLst/>
          </a:prstGeom>
        </p:spPr>
      </p:pic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C2D93499-72C1-5F60-378F-ECD0A0E6AD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25/01/2024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D373A340-4D8A-3E1E-1BE7-25B402A4BC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29814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39DCF1-E1F1-080D-7A47-AEF8622F9A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648" y="992560"/>
            <a:ext cx="5915025" cy="527403"/>
          </a:xfrm>
        </p:spPr>
        <p:txBody>
          <a:bodyPr>
            <a:normAutofit fontScale="90000"/>
          </a:bodyPr>
          <a:lstStyle/>
          <a:p>
            <a:r>
              <a:rPr lang="en-GB" b="1" i="1" dirty="0"/>
              <a:t>Rank the questions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363870-1A1C-4C42-7F15-EEC8FD2372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84782" y="9181402"/>
            <a:ext cx="3240362" cy="527403"/>
          </a:xfrm>
        </p:spPr>
        <p:txBody>
          <a:bodyPr/>
          <a:lstStyle/>
          <a:p>
            <a:r>
              <a:rPr lang="en-US" dirty="0"/>
              <a:t>ESB-RES-C220 </a:t>
            </a:r>
          </a:p>
          <a:p>
            <a:r>
              <a:rPr lang="en-US" dirty="0"/>
              <a:t>L1G2-Speech for Employability-Learner Workbook-Section 4</a:t>
            </a:r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E2873E7-B434-77A3-9FF9-5E1E100815EF}"/>
              </a:ext>
            </a:extLst>
          </p:cNvPr>
          <p:cNvSpPr/>
          <p:nvPr/>
        </p:nvSpPr>
        <p:spPr>
          <a:xfrm>
            <a:off x="269310" y="1712640"/>
            <a:ext cx="6040010" cy="2664296"/>
          </a:xfrm>
          <a:prstGeom prst="rect">
            <a:avLst/>
          </a:prstGeom>
          <a:solidFill>
            <a:srgbClr val="C3D72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GB" sz="1200" dirty="0"/>
              <a:t>Here are 5 questions that might be asked after this learner has given her talk. </a:t>
            </a:r>
          </a:p>
          <a:p>
            <a:r>
              <a:rPr lang="en-GB" sz="1200" dirty="0"/>
              <a:t>Watch the talk and then rank the questions from most relevant and helpful to least relevant and helpful. </a:t>
            </a:r>
          </a:p>
          <a:p>
            <a:endParaRPr lang="en-GB" sz="1200" dirty="0"/>
          </a:p>
          <a:p>
            <a:pPr marL="228600" indent="-228600">
              <a:buAutoNum type="arabicPeriod"/>
            </a:pPr>
            <a:r>
              <a:rPr lang="en-GB" sz="1200" dirty="0"/>
              <a:t>What advice would you give to somebody who wanted to start playing badminton?</a:t>
            </a:r>
            <a:br>
              <a:rPr lang="en-GB" sz="1200" dirty="0"/>
            </a:br>
            <a:endParaRPr lang="en-GB" sz="1200" dirty="0"/>
          </a:p>
          <a:p>
            <a:pPr marL="228600" indent="-228600">
              <a:buAutoNum type="arabicPeriod"/>
            </a:pPr>
            <a:r>
              <a:rPr lang="en-GB" sz="1200" dirty="0"/>
              <a:t>What is your favourite type of shot?</a:t>
            </a:r>
            <a:br>
              <a:rPr lang="en-GB" sz="1200" dirty="0"/>
            </a:br>
            <a:endParaRPr lang="en-GB" sz="1200" dirty="0"/>
          </a:p>
          <a:p>
            <a:pPr marL="228600" indent="-228600">
              <a:buAutoNum type="arabicPeriod"/>
            </a:pPr>
            <a:r>
              <a:rPr lang="en-GB" sz="1200" dirty="0"/>
              <a:t>When did you start playing badminton?</a:t>
            </a:r>
            <a:br>
              <a:rPr lang="en-GB" sz="1200" dirty="0"/>
            </a:br>
            <a:endParaRPr lang="en-GB" sz="1200" dirty="0"/>
          </a:p>
          <a:p>
            <a:pPr marL="228600" indent="-228600">
              <a:buAutoNum type="arabicPeriod"/>
            </a:pPr>
            <a:r>
              <a:rPr lang="en-GB" sz="1200" dirty="0"/>
              <a:t>Can you tell us what it’s like to play competitively?</a:t>
            </a:r>
            <a:br>
              <a:rPr lang="en-GB" sz="1200" dirty="0"/>
            </a:br>
            <a:endParaRPr lang="en-GB" sz="1200" dirty="0"/>
          </a:p>
          <a:p>
            <a:pPr marL="228600" indent="-228600">
              <a:buAutoNum type="arabicPeriod"/>
            </a:pPr>
            <a:r>
              <a:rPr lang="en-GB" sz="1200" dirty="0"/>
              <a:t>Why is it so hard to hit the shuttle in a straight line?</a:t>
            </a:r>
          </a:p>
        </p:txBody>
      </p:sp>
      <p:sp>
        <p:nvSpPr>
          <p:cNvPr id="9" name="Arrow: Up-Down 8">
            <a:extLst>
              <a:ext uri="{FF2B5EF4-FFF2-40B4-BE49-F238E27FC236}">
                <a16:creationId xmlns:a16="http://schemas.microsoft.com/office/drawing/2014/main" id="{4A8B42A9-91E6-102F-5166-FD45442DADF1}"/>
              </a:ext>
            </a:extLst>
          </p:cNvPr>
          <p:cNvSpPr/>
          <p:nvPr/>
        </p:nvSpPr>
        <p:spPr>
          <a:xfrm>
            <a:off x="812307" y="5241032"/>
            <a:ext cx="360040" cy="2952328"/>
          </a:xfrm>
          <a:prstGeom prst="upDownArrow">
            <a:avLst/>
          </a:prstGeom>
          <a:solidFill>
            <a:srgbClr val="E7141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AAF47DF-EDB7-513F-09FD-82CE9E4CDFA9}"/>
              </a:ext>
            </a:extLst>
          </p:cNvPr>
          <p:cNvSpPr txBox="1"/>
          <p:nvPr/>
        </p:nvSpPr>
        <p:spPr>
          <a:xfrm>
            <a:off x="306971" y="4658185"/>
            <a:ext cx="13707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Most relevant and helpful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ED57588-B465-2824-DA9D-CA5FDA8EE1AF}"/>
              </a:ext>
            </a:extLst>
          </p:cNvPr>
          <p:cNvSpPr txBox="1"/>
          <p:nvPr/>
        </p:nvSpPr>
        <p:spPr>
          <a:xfrm>
            <a:off x="374100" y="8438488"/>
            <a:ext cx="13707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Least relevant and helpful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F66517E-1FD2-47F8-4A75-A174BE678F4F}"/>
              </a:ext>
            </a:extLst>
          </p:cNvPr>
          <p:cNvSpPr/>
          <p:nvPr/>
        </p:nvSpPr>
        <p:spPr>
          <a:xfrm>
            <a:off x="1450060" y="5650357"/>
            <a:ext cx="3628405" cy="2880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200" dirty="0"/>
              <a:t>Question number: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7301D91-7EFB-29C4-5CE0-D9EA42EC788D}"/>
              </a:ext>
            </a:extLst>
          </p:cNvPr>
          <p:cNvSpPr/>
          <p:nvPr/>
        </p:nvSpPr>
        <p:spPr>
          <a:xfrm>
            <a:off x="1465518" y="6132770"/>
            <a:ext cx="3628405" cy="2880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200" dirty="0"/>
              <a:t>Question number: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959A980-ACA7-6F9D-C28B-D2BAF36BD65B}"/>
              </a:ext>
            </a:extLst>
          </p:cNvPr>
          <p:cNvSpPr/>
          <p:nvPr/>
        </p:nvSpPr>
        <p:spPr>
          <a:xfrm>
            <a:off x="1465518" y="6616386"/>
            <a:ext cx="3628405" cy="2880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200" dirty="0"/>
              <a:t>Question number: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956563C-7845-6042-D8A0-F6D1BA5250F7}"/>
              </a:ext>
            </a:extLst>
          </p:cNvPr>
          <p:cNvSpPr/>
          <p:nvPr/>
        </p:nvSpPr>
        <p:spPr>
          <a:xfrm>
            <a:off x="1475112" y="7100002"/>
            <a:ext cx="3628405" cy="2880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200" dirty="0"/>
              <a:t>Question number: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714C854-822F-EB6D-3806-99A69104925B}"/>
              </a:ext>
            </a:extLst>
          </p:cNvPr>
          <p:cNvSpPr/>
          <p:nvPr/>
        </p:nvSpPr>
        <p:spPr>
          <a:xfrm>
            <a:off x="1475112" y="7551558"/>
            <a:ext cx="3628405" cy="2880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200" dirty="0"/>
              <a:t>Question number: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DA9F9F3-EE57-5DDC-7669-93286C848D2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/>
          <a:srcRect l="14665" t="1" r="11395" b="1"/>
          <a:stretch/>
        </p:blipFill>
        <p:spPr>
          <a:xfrm>
            <a:off x="6237312" y="9181402"/>
            <a:ext cx="486743" cy="527403"/>
          </a:xfrm>
          <a:prstGeom prst="rect">
            <a:avLst/>
          </a:prstGeom>
        </p:spPr>
      </p:pic>
      <p:sp>
        <p:nvSpPr>
          <p:cNvPr id="18" name="Date Placeholder 17">
            <a:extLst>
              <a:ext uri="{FF2B5EF4-FFF2-40B4-BE49-F238E27FC236}">
                <a16:creationId xmlns:a16="http://schemas.microsoft.com/office/drawing/2014/main" id="{3994314F-EE09-837B-E152-D9DE4064E6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25/01/2024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5020F992-73AE-8E81-C0C4-05B9B2AC1B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19230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808822" y="9181402"/>
            <a:ext cx="2988330" cy="527403"/>
          </a:xfrm>
        </p:spPr>
        <p:txBody>
          <a:bodyPr/>
          <a:lstStyle/>
          <a:p>
            <a:r>
              <a:rPr lang="en-US" dirty="0"/>
              <a:t>ESB-RES-C220 </a:t>
            </a:r>
          </a:p>
          <a:p>
            <a:r>
              <a:rPr lang="en-US" dirty="0"/>
              <a:t>L1G2-Speech for Employability-Learner Workbook-Section 4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631022" y="2656172"/>
            <a:ext cx="7194262" cy="5365209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4CDE4C9B-F572-4553-868F-071B7E4DF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819" y="970093"/>
            <a:ext cx="5915025" cy="648067"/>
          </a:xfrm>
        </p:spPr>
        <p:txBody>
          <a:bodyPr/>
          <a:lstStyle/>
          <a:p>
            <a:r>
              <a:rPr lang="en-GB" b="1" i="1" dirty="0"/>
              <a:t>Questioning grid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3E953EF-489A-55B7-254D-62F60D7C797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/>
          <a:srcRect l="14665" t="1" r="11395" b="1"/>
          <a:stretch/>
        </p:blipFill>
        <p:spPr>
          <a:xfrm>
            <a:off x="6237312" y="9181402"/>
            <a:ext cx="486743" cy="527403"/>
          </a:xfrm>
          <a:prstGeom prst="rect">
            <a:avLst/>
          </a:prstGeom>
        </p:spPr>
      </p:pic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822CD9B9-FED7-0DB8-7E68-C9C0ADC1E0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25/01/2024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8DE00948-AC45-7522-0B04-ADFB7D3E28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74201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84782" y="9181402"/>
            <a:ext cx="3024338" cy="527403"/>
          </a:xfrm>
        </p:spPr>
        <p:txBody>
          <a:bodyPr/>
          <a:lstStyle/>
          <a:p>
            <a:r>
              <a:rPr lang="en-US" dirty="0"/>
              <a:t>ESB-RES-C220 </a:t>
            </a:r>
          </a:p>
          <a:p>
            <a:r>
              <a:rPr lang="en-US" dirty="0"/>
              <a:t>L1G2-Speech for Employability-Learner Workbook-Section 4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596281" y="2578177"/>
            <a:ext cx="7307628" cy="5449753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4CDE4C9B-F572-4553-868F-071B7E4DF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819" y="970093"/>
            <a:ext cx="5915025" cy="648067"/>
          </a:xfrm>
        </p:spPr>
        <p:txBody>
          <a:bodyPr/>
          <a:lstStyle/>
          <a:p>
            <a:r>
              <a:rPr lang="en-GB" b="1" i="1" dirty="0"/>
              <a:t>Questioning grid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38154D0D-E5C3-9A2D-EDB1-5236786B2B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25/01/2024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6DCC456-5D0F-969F-E62E-956C5CB82D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30887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DE4C9B-F572-4553-868F-071B7E4DF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648" y="932434"/>
            <a:ext cx="5915025" cy="648067"/>
          </a:xfrm>
        </p:spPr>
        <p:txBody>
          <a:bodyPr/>
          <a:lstStyle/>
          <a:p>
            <a:r>
              <a:rPr lang="en-GB" b="1" i="1"/>
              <a:t>Self-assessment</a:t>
            </a:r>
            <a:endParaRPr lang="en-GB" b="1" i="1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117655-7943-454B-AE7C-4F66A48E44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84782" y="9181402"/>
            <a:ext cx="3168354" cy="527403"/>
          </a:xfrm>
        </p:spPr>
        <p:txBody>
          <a:bodyPr/>
          <a:lstStyle/>
          <a:p>
            <a:r>
              <a:rPr lang="en-US" dirty="0"/>
              <a:t>ESB-RES-C220 </a:t>
            </a:r>
          </a:p>
          <a:p>
            <a:r>
              <a:rPr lang="en-US" dirty="0"/>
              <a:t>L1G2-Speech for Employability-Learner Workbook-Section 4</a:t>
            </a:r>
            <a:endParaRPr lang="en-GB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D4D04EFD-5A01-4E23-9BB8-7F41ADF119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8412435"/>
              </p:ext>
            </p:extLst>
          </p:nvPr>
        </p:nvGraphicFramePr>
        <p:xfrm>
          <a:off x="260648" y="1583081"/>
          <a:ext cx="6416341" cy="628812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72208">
                  <a:extLst>
                    <a:ext uri="{9D8B030D-6E8A-4147-A177-3AD203B41FA5}">
                      <a16:colId xmlns:a16="http://schemas.microsoft.com/office/drawing/2014/main" val="787868252"/>
                    </a:ext>
                  </a:extLst>
                </a:gridCol>
                <a:gridCol w="1514711">
                  <a:extLst>
                    <a:ext uri="{9D8B030D-6E8A-4147-A177-3AD203B41FA5}">
                      <a16:colId xmlns:a16="http://schemas.microsoft.com/office/drawing/2014/main" val="3878249721"/>
                    </a:ext>
                  </a:extLst>
                </a:gridCol>
                <a:gridCol w="1514711">
                  <a:extLst>
                    <a:ext uri="{9D8B030D-6E8A-4147-A177-3AD203B41FA5}">
                      <a16:colId xmlns:a16="http://schemas.microsoft.com/office/drawing/2014/main" val="590961038"/>
                    </a:ext>
                  </a:extLst>
                </a:gridCol>
                <a:gridCol w="1514711">
                  <a:extLst>
                    <a:ext uri="{9D8B030D-6E8A-4147-A177-3AD203B41FA5}">
                      <a16:colId xmlns:a16="http://schemas.microsoft.com/office/drawing/2014/main" val="3948152569"/>
                    </a:ext>
                  </a:extLst>
                </a:gridCol>
              </a:tblGrid>
              <a:tr h="52740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Skill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Not Confident</a:t>
                      </a:r>
                    </a:p>
                  </a:txBody>
                  <a:tcPr anchor="ctr">
                    <a:solidFill>
                      <a:srgbClr val="F4891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Somewhat Confident</a:t>
                      </a:r>
                    </a:p>
                  </a:txBody>
                  <a:tcPr anchor="ctr">
                    <a:solidFill>
                      <a:srgbClr val="FBD10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Very Confident</a:t>
                      </a:r>
                    </a:p>
                  </a:txBody>
                  <a:tcPr anchor="ctr">
                    <a:solidFill>
                      <a:srgbClr val="C4D82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9953776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r>
                        <a:rPr lang="en-GB" sz="1200" dirty="0"/>
                        <a:t>I know what active listening means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91852291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r>
                        <a:rPr lang="en-GB" sz="1200" dirty="0"/>
                        <a:t>I know a range of strategies to show I am actively listening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93348339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I know the difference between open and closed questions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34110402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I know how to use open questions to seek extra information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9268876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I can ask a thought-provoking or challenging question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91509949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r>
                        <a:rPr lang="en-GB" sz="1200" dirty="0"/>
                        <a:t>I can contribute to group discussion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60175352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I can answer questions in detail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04948827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I am confident when answering questions about my chosen topics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48418149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I can be a supportive member of a group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34130594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A9DDFE75-6E0A-AEAE-9465-71818ED8EE1A}"/>
              </a:ext>
            </a:extLst>
          </p:cNvPr>
          <p:cNvSpPr txBox="1"/>
          <p:nvPr/>
        </p:nvSpPr>
        <p:spPr>
          <a:xfrm>
            <a:off x="280615" y="7962009"/>
            <a:ext cx="6416341" cy="113205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688196A-0C78-B301-4BA4-959E6FACA4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656" y="8049344"/>
            <a:ext cx="371539" cy="33999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3DA04B8-9D85-C1B6-94BF-38EC488A79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656" y="8625408"/>
            <a:ext cx="382863" cy="43678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C092350-09EE-CCEA-1159-6D848AF2E7B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4"/>
          <a:srcRect l="14665" t="1" r="11395" b="1"/>
          <a:stretch/>
        </p:blipFill>
        <p:spPr>
          <a:xfrm>
            <a:off x="6237312" y="9181402"/>
            <a:ext cx="486743" cy="527403"/>
          </a:xfrm>
          <a:prstGeom prst="rect">
            <a:avLst/>
          </a:prstGeom>
        </p:spPr>
      </p:pic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B7FC7428-454B-59FA-921E-9E03FA407A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25/01/2024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5F5B0FF3-8A1D-FA9D-B48B-3CDA1A4459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35589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808822" y="9181402"/>
            <a:ext cx="2988330" cy="527403"/>
          </a:xfrm>
        </p:spPr>
        <p:txBody>
          <a:bodyPr/>
          <a:lstStyle/>
          <a:p>
            <a:r>
              <a:rPr lang="en-US" dirty="0"/>
              <a:t>ESB-RES-C220 </a:t>
            </a:r>
          </a:p>
          <a:p>
            <a:r>
              <a:rPr lang="en-US" dirty="0"/>
              <a:t>L1G2-Speech for Employability-Learner Workbook-Section 4</a:t>
            </a:r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E5C651A-6543-4824-AF35-935D17A1D53E}"/>
              </a:ext>
            </a:extLst>
          </p:cNvPr>
          <p:cNvGrpSpPr/>
          <p:nvPr/>
        </p:nvGrpSpPr>
        <p:grpSpPr>
          <a:xfrm>
            <a:off x="1835444" y="4088904"/>
            <a:ext cx="3168351" cy="2056651"/>
            <a:chOff x="6156176" y="4775069"/>
            <a:chExt cx="2186457" cy="1485478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E1F64AD5-333E-4D27-9C40-576DBC9C092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56176" y="4775069"/>
              <a:ext cx="2186457" cy="1485478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BF1BF4B-35B1-4A97-B9C3-930E5B2A78F7}"/>
                </a:ext>
              </a:extLst>
            </p:cNvPr>
            <p:cNvSpPr txBox="1"/>
            <p:nvPr/>
          </p:nvSpPr>
          <p:spPr>
            <a:xfrm>
              <a:off x="6476075" y="4979888"/>
              <a:ext cx="1546657" cy="2573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en-GB" sz="1400" dirty="0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2051328" y="4471591"/>
            <a:ext cx="282503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i="1" dirty="0"/>
              <a:t>Section 4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05B8D27-27B3-EDC3-88CA-E701F6DB0E95}"/>
              </a:ext>
            </a:extLst>
          </p:cNvPr>
          <p:cNvPicPr/>
          <p:nvPr/>
        </p:nvPicPr>
        <p:blipFill rotWithShape="1">
          <a:blip r:embed="rId3"/>
          <a:srcRect l="14665" t="1" r="11395" b="1"/>
          <a:stretch/>
        </p:blipFill>
        <p:spPr>
          <a:xfrm>
            <a:off x="6237312" y="9181402"/>
            <a:ext cx="486743" cy="527403"/>
          </a:xfrm>
          <a:prstGeom prst="rect">
            <a:avLst/>
          </a:prstGeom>
        </p:spPr>
      </p:pic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1B6D49C3-4705-E6D6-A975-5FEF5D4612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25/01/2024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6DEE03D1-A719-3A52-D47F-8F59A6D4A7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90764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E45724-DF5D-416E-A095-B37CCD28DE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7" y="1568624"/>
            <a:ext cx="5915025" cy="527403"/>
          </a:xfrm>
        </p:spPr>
        <p:txBody>
          <a:bodyPr>
            <a:normAutofit fontScale="90000"/>
          </a:bodyPr>
          <a:lstStyle/>
          <a:p>
            <a:r>
              <a:rPr lang="en-GB" b="1" i="1" dirty="0">
                <a:latin typeface="+mn-lt"/>
              </a:rPr>
              <a:t>Contents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7319358-C54F-480C-B166-E536E0FE50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08822" y="9181402"/>
            <a:ext cx="2988330" cy="527403"/>
          </a:xfrm>
        </p:spPr>
        <p:txBody>
          <a:bodyPr/>
          <a:lstStyle/>
          <a:p>
            <a:r>
              <a:rPr lang="en-US" dirty="0"/>
              <a:t>ESB-RES-C220 </a:t>
            </a:r>
          </a:p>
          <a:p>
            <a:r>
              <a:rPr lang="en-US" dirty="0"/>
              <a:t>L1G2-Speech for Employability-Learner Workbook-Section 4</a:t>
            </a:r>
            <a:endParaRPr lang="en-GB" dirty="0"/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658E65A1-020C-42AF-A62D-582EA7145C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9876495"/>
              </p:ext>
            </p:extLst>
          </p:nvPr>
        </p:nvGraphicFramePr>
        <p:xfrm>
          <a:off x="548680" y="2216697"/>
          <a:ext cx="5837832" cy="4656745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5117752">
                  <a:extLst>
                    <a:ext uri="{9D8B030D-6E8A-4147-A177-3AD203B41FA5}">
                      <a16:colId xmlns:a16="http://schemas.microsoft.com/office/drawing/2014/main" val="2086311199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4226498224"/>
                    </a:ext>
                  </a:extLst>
                </a:gridCol>
              </a:tblGrid>
              <a:tr h="199254">
                <a:tc>
                  <a:txBody>
                    <a:bodyPr/>
                    <a:lstStyle/>
                    <a:p>
                      <a:r>
                        <a:rPr lang="en-GB" sz="1400" b="1" i="1" dirty="0">
                          <a:solidFill>
                            <a:schemeClr val="tx1"/>
                          </a:solidFill>
                        </a:rPr>
                        <a:t>Section 4</a:t>
                      </a:r>
                    </a:p>
                  </a:txBody>
                  <a:tcPr anchor="ctr">
                    <a:solidFill>
                      <a:srgbClr val="BFD45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i="1" dirty="0">
                          <a:solidFill>
                            <a:schemeClr val="tx1"/>
                          </a:solidFill>
                        </a:rPr>
                        <a:t>Page</a:t>
                      </a:r>
                    </a:p>
                  </a:txBody>
                  <a:tcPr anchor="ctr">
                    <a:solidFill>
                      <a:srgbClr val="BFD45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9913871"/>
                  </a:ext>
                </a:extLst>
              </a:tr>
              <a:tr h="334765"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Self-assessment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1516780"/>
                  </a:ext>
                </a:extLst>
              </a:tr>
              <a:tr h="334765"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Barriers to listening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4626282"/>
                  </a:ext>
                </a:extLst>
              </a:tr>
              <a:tr h="334765"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Types of listening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3783271"/>
                  </a:ext>
                </a:extLst>
              </a:tr>
              <a:tr h="334765"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Parallel storytelling reflection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6589278"/>
                  </a:ext>
                </a:extLst>
              </a:tr>
              <a:tr h="334765"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Listening skills bingo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22902"/>
                  </a:ext>
                </a:extLst>
              </a:tr>
              <a:tr h="334765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Listening skills bingo reflection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6474435"/>
                  </a:ext>
                </a:extLst>
              </a:tr>
              <a:tr h="334765"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Facial expression reflection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4360545"/>
                  </a:ext>
                </a:extLst>
              </a:tr>
              <a:tr h="334765"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Positive or negative reflection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4940836"/>
                  </a:ext>
                </a:extLst>
              </a:tr>
              <a:tr h="334765"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Open or closed?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3324859"/>
                  </a:ext>
                </a:extLst>
              </a:tr>
              <a:tr h="334765"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Closed to open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8366318"/>
                  </a:ext>
                </a:extLst>
              </a:tr>
              <a:tr h="334765"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Rank the questions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14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7368520"/>
                  </a:ext>
                </a:extLst>
              </a:tr>
              <a:tr h="334765"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Questioning grids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15-16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1559740"/>
                  </a:ext>
                </a:extLst>
              </a:tr>
              <a:tr h="334765">
                <a:tc>
                  <a:txBody>
                    <a:bodyPr/>
                    <a:lstStyle/>
                    <a:p>
                      <a:r>
                        <a:rPr lang="en-GB" sz="1200" b="0" i="1">
                          <a:solidFill>
                            <a:schemeClr val="tx1"/>
                          </a:solidFill>
                        </a:rPr>
                        <a:t>Self-assessment</a:t>
                      </a:r>
                      <a:endParaRPr lang="en-GB" sz="1200" b="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i="1" dirty="0">
                          <a:solidFill>
                            <a:schemeClr val="tx1"/>
                          </a:solidFill>
                        </a:rPr>
                        <a:t>17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5744702"/>
                  </a:ext>
                </a:extLst>
              </a:tr>
            </a:tbl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FD3274BC-878A-2B02-EC1F-3DF627C378A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/>
          <a:srcRect l="14665" t="1" r="11395" b="1"/>
          <a:stretch/>
        </p:blipFill>
        <p:spPr>
          <a:xfrm>
            <a:off x="6237312" y="9181402"/>
            <a:ext cx="486743" cy="527403"/>
          </a:xfrm>
          <a:prstGeom prst="rect">
            <a:avLst/>
          </a:prstGeom>
        </p:spPr>
      </p:pic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2132B60E-93F4-42E8-D4BE-0207875D56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25/01/2024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50833C52-EE78-68EC-2BDC-A42EA168C2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65713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DE4C9B-F572-4553-868F-071B7E4DF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648" y="932434"/>
            <a:ext cx="5915025" cy="648067"/>
          </a:xfrm>
        </p:spPr>
        <p:txBody>
          <a:bodyPr/>
          <a:lstStyle/>
          <a:p>
            <a:r>
              <a:rPr lang="en-GB" b="1" i="1" dirty="0"/>
              <a:t>Self-assessment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117655-7943-454B-AE7C-4F66A48E44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77684" y="9181402"/>
            <a:ext cx="3047460" cy="527403"/>
          </a:xfrm>
        </p:spPr>
        <p:txBody>
          <a:bodyPr/>
          <a:lstStyle/>
          <a:p>
            <a:r>
              <a:rPr lang="en-US" dirty="0"/>
              <a:t>ESB-RES-C220 </a:t>
            </a:r>
          </a:p>
          <a:p>
            <a:r>
              <a:rPr lang="en-US" dirty="0"/>
              <a:t>L1G2-Speech for Employability-Learner Workbook-Section 4</a:t>
            </a:r>
            <a:endParaRPr lang="en-GB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D4D04EFD-5A01-4E23-9BB8-7F41ADF119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8164118"/>
              </p:ext>
            </p:extLst>
          </p:nvPr>
        </p:nvGraphicFramePr>
        <p:xfrm>
          <a:off x="260648" y="1583081"/>
          <a:ext cx="6416341" cy="628812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72208">
                  <a:extLst>
                    <a:ext uri="{9D8B030D-6E8A-4147-A177-3AD203B41FA5}">
                      <a16:colId xmlns:a16="http://schemas.microsoft.com/office/drawing/2014/main" val="787868252"/>
                    </a:ext>
                  </a:extLst>
                </a:gridCol>
                <a:gridCol w="1514711">
                  <a:extLst>
                    <a:ext uri="{9D8B030D-6E8A-4147-A177-3AD203B41FA5}">
                      <a16:colId xmlns:a16="http://schemas.microsoft.com/office/drawing/2014/main" val="3878249721"/>
                    </a:ext>
                  </a:extLst>
                </a:gridCol>
                <a:gridCol w="1514711">
                  <a:extLst>
                    <a:ext uri="{9D8B030D-6E8A-4147-A177-3AD203B41FA5}">
                      <a16:colId xmlns:a16="http://schemas.microsoft.com/office/drawing/2014/main" val="590961038"/>
                    </a:ext>
                  </a:extLst>
                </a:gridCol>
                <a:gridCol w="1514711">
                  <a:extLst>
                    <a:ext uri="{9D8B030D-6E8A-4147-A177-3AD203B41FA5}">
                      <a16:colId xmlns:a16="http://schemas.microsoft.com/office/drawing/2014/main" val="3948152569"/>
                    </a:ext>
                  </a:extLst>
                </a:gridCol>
              </a:tblGrid>
              <a:tr h="52740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Skill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Not Confident</a:t>
                      </a:r>
                    </a:p>
                  </a:txBody>
                  <a:tcPr anchor="ctr">
                    <a:solidFill>
                      <a:srgbClr val="F4891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Somewhat Confident</a:t>
                      </a:r>
                    </a:p>
                  </a:txBody>
                  <a:tcPr anchor="ctr">
                    <a:solidFill>
                      <a:srgbClr val="FBD10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Very Confident</a:t>
                      </a:r>
                    </a:p>
                  </a:txBody>
                  <a:tcPr anchor="ctr">
                    <a:solidFill>
                      <a:srgbClr val="C4D82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9953776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r>
                        <a:rPr lang="en-GB" sz="1200" dirty="0"/>
                        <a:t>I know what active listening means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91852291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r>
                        <a:rPr lang="en-GB" sz="1200" dirty="0"/>
                        <a:t>I know a range of strategies to show I am actively listening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93348339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I know the difference between open and closed questions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34110402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I know how to use open questions to seek extra information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9268876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I can ask a thought-provoking or challenging question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91509949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r>
                        <a:rPr lang="en-GB" sz="1200" dirty="0"/>
                        <a:t>I can contribute to group discussion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60175352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I can answer questions in detail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04948827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I am confident when answering questions about my chosen topics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48418149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I can be a supportive member of a group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34130594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A9DDFE75-6E0A-AEAE-9465-71818ED8EE1A}"/>
              </a:ext>
            </a:extLst>
          </p:cNvPr>
          <p:cNvSpPr txBox="1"/>
          <p:nvPr/>
        </p:nvSpPr>
        <p:spPr>
          <a:xfrm>
            <a:off x="280615" y="7962009"/>
            <a:ext cx="6416341" cy="113205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688196A-0C78-B301-4BA4-959E6FACA4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656" y="8049344"/>
            <a:ext cx="371539" cy="33999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3DA04B8-9D85-C1B6-94BF-38EC488A79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656" y="8625408"/>
            <a:ext cx="382863" cy="43678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C08FCD7-B627-3534-C626-8C032F75F2B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4"/>
          <a:srcRect l="14665" t="1" r="11395" b="1"/>
          <a:stretch/>
        </p:blipFill>
        <p:spPr>
          <a:xfrm>
            <a:off x="6237312" y="9181402"/>
            <a:ext cx="486743" cy="527403"/>
          </a:xfrm>
          <a:prstGeom prst="rect">
            <a:avLst/>
          </a:prstGeom>
        </p:spPr>
      </p:pic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C3A232CB-C8FF-F354-3C6F-0473182712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25/01/2024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5712427C-FC71-4A08-A1CA-EA58F3F9A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2633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C0D9332-00EE-9FFE-A5A2-4385DD99E37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546"/>
          <a:stretch/>
        </p:blipFill>
        <p:spPr>
          <a:xfrm>
            <a:off x="5071875" y="1084918"/>
            <a:ext cx="1390589" cy="1529983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468C8E-9E0F-DEF2-1B20-41A8985ED5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77684" y="9181402"/>
            <a:ext cx="3047460" cy="527403"/>
          </a:xfrm>
        </p:spPr>
        <p:txBody>
          <a:bodyPr/>
          <a:lstStyle/>
          <a:p>
            <a:r>
              <a:rPr lang="en-US" dirty="0"/>
              <a:t>ESB-RES-C220 </a:t>
            </a:r>
          </a:p>
          <a:p>
            <a:r>
              <a:rPr lang="en-US" dirty="0"/>
              <a:t>L1G2-Speech for Employability-Learner Workbook-Section 4</a:t>
            </a:r>
            <a:endParaRPr lang="en-GB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78BC7898-B95C-E29C-72ED-B492EEE26C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8110" y="1354574"/>
            <a:ext cx="7886700" cy="720080"/>
          </a:xfrm>
        </p:spPr>
        <p:txBody>
          <a:bodyPr/>
          <a:lstStyle/>
          <a:p>
            <a:r>
              <a:rPr lang="en-GB" b="1" i="1" dirty="0">
                <a:latin typeface="+mn-lt"/>
              </a:rPr>
              <a:t>Barriers to listening</a:t>
            </a:r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9E3AF288-5A5C-1C7F-B9E1-21639B3BB2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8918490"/>
              </p:ext>
            </p:extLst>
          </p:nvPr>
        </p:nvGraphicFramePr>
        <p:xfrm>
          <a:off x="395534" y="2432720"/>
          <a:ext cx="6129810" cy="655272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43270">
                  <a:extLst>
                    <a:ext uri="{9D8B030D-6E8A-4147-A177-3AD203B41FA5}">
                      <a16:colId xmlns:a16="http://schemas.microsoft.com/office/drawing/2014/main" val="190930284"/>
                    </a:ext>
                  </a:extLst>
                </a:gridCol>
                <a:gridCol w="2043270">
                  <a:extLst>
                    <a:ext uri="{9D8B030D-6E8A-4147-A177-3AD203B41FA5}">
                      <a16:colId xmlns:a16="http://schemas.microsoft.com/office/drawing/2014/main" val="2179150263"/>
                    </a:ext>
                  </a:extLst>
                </a:gridCol>
                <a:gridCol w="2043270">
                  <a:extLst>
                    <a:ext uri="{9D8B030D-6E8A-4147-A177-3AD203B41FA5}">
                      <a16:colId xmlns:a16="http://schemas.microsoft.com/office/drawing/2014/main" val="125063932"/>
                    </a:ext>
                  </a:extLst>
                </a:gridCol>
              </a:tblGrid>
              <a:tr h="671339">
                <a:tc>
                  <a:txBody>
                    <a:bodyPr/>
                    <a:lstStyle/>
                    <a:p>
                      <a:pPr algn="ctr"/>
                      <a:r>
                        <a:rPr lang="en-GB" sz="1600" b="1" i="1" dirty="0"/>
                        <a:t>Environment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i="1" dirty="0"/>
                        <a:t>Personal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i="1" dirty="0"/>
                        <a:t>Communication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6714675"/>
                  </a:ext>
                </a:extLst>
              </a:tr>
              <a:tr h="588138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0663793"/>
                  </a:ext>
                </a:extLst>
              </a:tr>
            </a:tbl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BBB86EBB-1C7A-4CE1-8019-02D92FBFCE7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/>
          <a:srcRect l="14665" t="1" r="11395" b="1"/>
          <a:stretch/>
        </p:blipFill>
        <p:spPr>
          <a:xfrm>
            <a:off x="6237312" y="9181402"/>
            <a:ext cx="486743" cy="527403"/>
          </a:xfrm>
          <a:prstGeom prst="rect">
            <a:avLst/>
          </a:prstGeom>
        </p:spPr>
      </p:pic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66052814-185D-A602-5ED2-F122AAD528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25/01/2024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626F5547-53DB-D9B8-17F6-6AE2D1726A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31684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30318F-BE0C-0423-DC1C-E0A1740EEF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648" y="1064568"/>
            <a:ext cx="5915025" cy="527403"/>
          </a:xfrm>
        </p:spPr>
        <p:txBody>
          <a:bodyPr>
            <a:normAutofit fontScale="90000"/>
          </a:bodyPr>
          <a:lstStyle/>
          <a:p>
            <a:r>
              <a:rPr lang="en-GB" b="1" i="1" dirty="0"/>
              <a:t>Types of listening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A1E26C-32E5-0045-58D7-4C3832968E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28800" y="9181402"/>
            <a:ext cx="3096344" cy="527403"/>
          </a:xfrm>
        </p:spPr>
        <p:txBody>
          <a:bodyPr/>
          <a:lstStyle/>
          <a:p>
            <a:r>
              <a:rPr lang="en-US" dirty="0"/>
              <a:t>ESB-RES-C220 </a:t>
            </a:r>
          </a:p>
          <a:p>
            <a:r>
              <a:rPr lang="en-US" dirty="0"/>
              <a:t>L1G2-Speech for Employability-Learner Workbook-Section 4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CF226DB-2007-0262-8DBE-A1B1E8AE80EF}"/>
              </a:ext>
            </a:extLst>
          </p:cNvPr>
          <p:cNvSpPr txBox="1"/>
          <p:nvPr/>
        </p:nvSpPr>
        <p:spPr>
          <a:xfrm>
            <a:off x="561559" y="1935261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dirty="0"/>
              <a:t>One way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173FCA3-1410-88BB-962F-819543F71FA9}"/>
              </a:ext>
            </a:extLst>
          </p:cNvPr>
          <p:cNvSpPr txBox="1"/>
          <p:nvPr/>
        </p:nvSpPr>
        <p:spPr>
          <a:xfrm>
            <a:off x="561559" y="5653069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dirty="0"/>
              <a:t>Two way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3FE5892-B76C-46A7-8236-1CA9FE6AA01E}"/>
              </a:ext>
            </a:extLst>
          </p:cNvPr>
          <p:cNvSpPr txBox="1"/>
          <p:nvPr/>
        </p:nvSpPr>
        <p:spPr>
          <a:xfrm>
            <a:off x="3788333" y="1932272"/>
            <a:ext cx="1425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dirty="0"/>
              <a:t>Active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9854B4B-EFC8-CCBB-4E16-AAB3613BE77D}"/>
              </a:ext>
            </a:extLst>
          </p:cNvPr>
          <p:cNvSpPr txBox="1"/>
          <p:nvPr/>
        </p:nvSpPr>
        <p:spPr>
          <a:xfrm>
            <a:off x="3827538" y="5642900"/>
            <a:ext cx="1347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dirty="0"/>
              <a:t>Passive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65E0516-4E63-05E1-A65C-0DD13D0C94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0311" y="1993677"/>
            <a:ext cx="1098159" cy="102642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DD9BD22-EF76-874D-D886-3AD92C35F3E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357" t="7795" r="8812" b="6562"/>
          <a:stretch/>
        </p:blipFill>
        <p:spPr>
          <a:xfrm>
            <a:off x="1918100" y="5642900"/>
            <a:ext cx="1038745" cy="101940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BB2ABD6-A1C9-026A-E9A2-B6292FF1F6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1461" y="1932272"/>
            <a:ext cx="1347564" cy="93253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436884F-00BA-A3C6-C629-F4B0DAC7C0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73218" y="5714466"/>
            <a:ext cx="822505" cy="947839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62004A02-C30B-4867-9982-9B6F6DDC1AFD}"/>
              </a:ext>
            </a:extLst>
          </p:cNvPr>
          <p:cNvSpPr/>
          <p:nvPr/>
        </p:nvSpPr>
        <p:spPr>
          <a:xfrm>
            <a:off x="503368" y="1856657"/>
            <a:ext cx="2610907" cy="3531726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C3BBE54-30D8-21E2-163D-BF66B4D99305}"/>
              </a:ext>
            </a:extLst>
          </p:cNvPr>
          <p:cNvSpPr/>
          <p:nvPr/>
        </p:nvSpPr>
        <p:spPr>
          <a:xfrm>
            <a:off x="508977" y="5568806"/>
            <a:ext cx="2610907" cy="353160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05F31BB-94C6-4E4F-316C-CA116DBE0B16}"/>
              </a:ext>
            </a:extLst>
          </p:cNvPr>
          <p:cNvSpPr/>
          <p:nvPr/>
        </p:nvSpPr>
        <p:spPr>
          <a:xfrm>
            <a:off x="3738118" y="1856657"/>
            <a:ext cx="2610907" cy="3531726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DE4C8B5-D090-74CA-D57C-FBB60948E6C0}"/>
              </a:ext>
            </a:extLst>
          </p:cNvPr>
          <p:cNvSpPr/>
          <p:nvPr/>
        </p:nvSpPr>
        <p:spPr>
          <a:xfrm>
            <a:off x="3743727" y="5568806"/>
            <a:ext cx="2610907" cy="353160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CE04F9B-ECCD-B5A5-EEA9-E21BC29919E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6"/>
          <a:srcRect l="14665" t="1" r="11395" b="1"/>
          <a:stretch/>
        </p:blipFill>
        <p:spPr>
          <a:xfrm>
            <a:off x="6237312" y="9181402"/>
            <a:ext cx="486743" cy="527403"/>
          </a:xfrm>
          <a:prstGeom prst="rect">
            <a:avLst/>
          </a:prstGeom>
        </p:spPr>
      </p:pic>
      <p:sp>
        <p:nvSpPr>
          <p:cNvPr id="21" name="Date Placeholder 20">
            <a:extLst>
              <a:ext uri="{FF2B5EF4-FFF2-40B4-BE49-F238E27FC236}">
                <a16:creationId xmlns:a16="http://schemas.microsoft.com/office/drawing/2014/main" id="{D7DE62CC-D1E6-1378-15C9-F69B48F85F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25/01/2024</a:t>
            </a:r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D311175B-BEF6-3251-45BA-C1350A474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3187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6D611A-06F9-9DFC-03B5-73AC665C4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0784" y="1424608"/>
            <a:ext cx="5915025" cy="648072"/>
          </a:xfrm>
        </p:spPr>
        <p:txBody>
          <a:bodyPr>
            <a:normAutofit fontScale="90000"/>
          </a:bodyPr>
          <a:lstStyle/>
          <a:p>
            <a:r>
              <a:rPr lang="en-GB" b="1" i="1" dirty="0"/>
              <a:t>Parallel storytelling</a:t>
            </a:r>
            <a:br>
              <a:rPr lang="en-GB" b="1" i="1" dirty="0"/>
            </a:br>
            <a:r>
              <a:rPr lang="en-GB" b="1" i="1" dirty="0"/>
              <a:t>Reflection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75E635-9FC2-447A-5DCD-E62BB19697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12776" y="9181402"/>
            <a:ext cx="3096344" cy="527403"/>
          </a:xfrm>
        </p:spPr>
        <p:txBody>
          <a:bodyPr/>
          <a:lstStyle/>
          <a:p>
            <a:r>
              <a:rPr lang="en-US" dirty="0"/>
              <a:t>ESB-RES-C220 </a:t>
            </a:r>
          </a:p>
          <a:p>
            <a:r>
              <a:rPr lang="en-US" dirty="0"/>
              <a:t>L1G2-Speech for Employability-Learner Workbook-Section 4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3A99454-7CA8-7C59-F389-F2BED9EAD4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5184" y="1208584"/>
            <a:ext cx="1343025" cy="13525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7E7A005-59A9-C680-7524-30550D29C4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09000" y="1290642"/>
            <a:ext cx="904875" cy="123825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2548B46-3844-2764-947C-97B6EB270D3C}"/>
              </a:ext>
            </a:extLst>
          </p:cNvPr>
          <p:cNvSpPr txBox="1"/>
          <p:nvPr/>
        </p:nvSpPr>
        <p:spPr>
          <a:xfrm>
            <a:off x="423969" y="3541813"/>
            <a:ext cx="6010061" cy="3613746"/>
          </a:xfrm>
          <a:prstGeom prst="rect">
            <a:avLst/>
          </a:prstGeom>
          <a:solidFill>
            <a:srgbClr val="FBD109"/>
          </a:solidFill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"During the activity, I noticed that I had to listen carefully because..."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"One way this activity improved my active listening skills is by..."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"I learned that when I actively listen, I can..."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"I found it challenging to actively listen when..."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"I realised that to contribute effectively to the story, I needed to pay attention to..."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"This activity made me more aware of the importance of..."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"I could tell that my active listening skills improved because..."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"I discovered that when I actively listened to my groupmates, the story..."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"One thing I've started doing better after this activity is..."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"The most significant change in my active listening skills was..."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CC97905-366F-D630-E748-59DD21C5CFB0}"/>
              </a:ext>
            </a:extLst>
          </p:cNvPr>
          <p:cNvSpPr txBox="1"/>
          <p:nvPr/>
        </p:nvSpPr>
        <p:spPr>
          <a:xfrm>
            <a:off x="410547" y="2805448"/>
            <a:ext cx="6053234" cy="523220"/>
          </a:xfrm>
          <a:prstGeom prst="rect">
            <a:avLst/>
          </a:prstGeom>
          <a:solidFill>
            <a:srgbClr val="C4D821"/>
          </a:solidFill>
        </p:spPr>
        <p:txBody>
          <a:bodyPr wrap="square" rtlCol="0">
            <a:spAutoFit/>
          </a:bodyPr>
          <a:lstStyle/>
          <a:p>
            <a:r>
              <a:rPr lang="en-GB" sz="1400" i="1" dirty="0"/>
              <a:t>Discuss the activity with your partner/s. You can use these sentence stems to get you started: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AC1E167-4650-8B80-B779-15CDEBAD21A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5"/>
          <a:srcRect l="14665" t="1" r="11395" b="1"/>
          <a:stretch/>
        </p:blipFill>
        <p:spPr>
          <a:xfrm>
            <a:off x="6237312" y="9181402"/>
            <a:ext cx="486743" cy="527403"/>
          </a:xfrm>
          <a:prstGeom prst="rect">
            <a:avLst/>
          </a:prstGeom>
        </p:spPr>
      </p:pic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D8A79F90-ADDE-F060-39DD-90FFE4478E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25/01/2024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FE434AD5-617B-857D-A480-6243D10EE4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54534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E2E2DA-5448-B789-85D4-97E780E8CA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648" y="992561"/>
            <a:ext cx="5915025" cy="720080"/>
          </a:xfrm>
        </p:spPr>
        <p:txBody>
          <a:bodyPr/>
          <a:lstStyle/>
          <a:p>
            <a:r>
              <a:rPr lang="en-GB" b="1" i="1" dirty="0"/>
              <a:t>Listening skills bingo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D3F402A-BB1D-A699-1AEB-4994DB69D2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56792" y="9181402"/>
            <a:ext cx="3024336" cy="527403"/>
          </a:xfrm>
        </p:spPr>
        <p:txBody>
          <a:bodyPr/>
          <a:lstStyle/>
          <a:p>
            <a:r>
              <a:rPr lang="en-US" dirty="0"/>
              <a:t>ESB-RES-C220 </a:t>
            </a:r>
          </a:p>
          <a:p>
            <a:r>
              <a:rPr lang="en-US" dirty="0"/>
              <a:t>L1G2-Speech for Employability-Learner Workbook-Section 4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1274D7B-70CC-1246-B975-2042C5568E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3664" y="1167939"/>
            <a:ext cx="980280" cy="898162"/>
          </a:xfrm>
          <a:prstGeom prst="rect">
            <a:avLst/>
          </a:prstGeom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FD71054E-DADF-4115-537A-8BCB38D77A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5223373"/>
              </p:ext>
            </p:extLst>
          </p:nvPr>
        </p:nvGraphicFramePr>
        <p:xfrm>
          <a:off x="270461" y="2144688"/>
          <a:ext cx="6283470" cy="1080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94490">
                  <a:extLst>
                    <a:ext uri="{9D8B030D-6E8A-4147-A177-3AD203B41FA5}">
                      <a16:colId xmlns:a16="http://schemas.microsoft.com/office/drawing/2014/main" val="2339028023"/>
                    </a:ext>
                  </a:extLst>
                </a:gridCol>
                <a:gridCol w="2094490">
                  <a:extLst>
                    <a:ext uri="{9D8B030D-6E8A-4147-A177-3AD203B41FA5}">
                      <a16:colId xmlns:a16="http://schemas.microsoft.com/office/drawing/2014/main" val="986846272"/>
                    </a:ext>
                  </a:extLst>
                </a:gridCol>
                <a:gridCol w="2094490">
                  <a:extLst>
                    <a:ext uri="{9D8B030D-6E8A-4147-A177-3AD203B41FA5}">
                      <a16:colId xmlns:a16="http://schemas.microsoft.com/office/drawing/2014/main" val="3465499642"/>
                    </a:ext>
                  </a:extLst>
                </a:gridCol>
              </a:tblGrid>
              <a:tr h="540060">
                <a:tc>
                  <a:txBody>
                    <a:bodyPr/>
                    <a:lstStyle/>
                    <a:p>
                      <a:pPr algn="ctr"/>
                      <a:r>
                        <a:rPr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Share a personal story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Ask questions about the topic</a:t>
                      </a:r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Nod head to agree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91298037"/>
                  </a:ext>
                </a:extLst>
              </a:tr>
              <a:tr h="54006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Maintain eye contact/look at the speaker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Provide feedback on what was said</a:t>
                      </a:r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Use facial expression to respond to what you hear</a:t>
                      </a:r>
                      <a:endParaRPr lang="en-GB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93188518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C0BC03D4-F78F-6664-8194-ECF920118E8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9235699"/>
              </p:ext>
            </p:extLst>
          </p:nvPr>
        </p:nvGraphicFramePr>
        <p:xfrm>
          <a:off x="270461" y="3548970"/>
          <a:ext cx="6283470" cy="1080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94490">
                  <a:extLst>
                    <a:ext uri="{9D8B030D-6E8A-4147-A177-3AD203B41FA5}">
                      <a16:colId xmlns:a16="http://schemas.microsoft.com/office/drawing/2014/main" val="2339028023"/>
                    </a:ext>
                  </a:extLst>
                </a:gridCol>
                <a:gridCol w="2094490">
                  <a:extLst>
                    <a:ext uri="{9D8B030D-6E8A-4147-A177-3AD203B41FA5}">
                      <a16:colId xmlns:a16="http://schemas.microsoft.com/office/drawing/2014/main" val="986846272"/>
                    </a:ext>
                  </a:extLst>
                </a:gridCol>
                <a:gridCol w="2094490">
                  <a:extLst>
                    <a:ext uri="{9D8B030D-6E8A-4147-A177-3AD203B41FA5}">
                      <a16:colId xmlns:a16="http://schemas.microsoft.com/office/drawing/2014/main" val="3465499642"/>
                    </a:ext>
                  </a:extLst>
                </a:gridCol>
              </a:tblGrid>
              <a:tr h="54006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Repeat what the other person has said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Ask a follow up question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Nod head to agree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91298037"/>
                  </a:ext>
                </a:extLst>
              </a:tr>
              <a:tr h="54006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Summarise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Look at the other person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Give a supportive comment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93188518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E1BFE544-1154-25BC-74CF-0F808A5730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2067763"/>
              </p:ext>
            </p:extLst>
          </p:nvPr>
        </p:nvGraphicFramePr>
        <p:xfrm>
          <a:off x="287265" y="4953000"/>
          <a:ext cx="6283470" cy="1080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94490">
                  <a:extLst>
                    <a:ext uri="{9D8B030D-6E8A-4147-A177-3AD203B41FA5}">
                      <a16:colId xmlns:a16="http://schemas.microsoft.com/office/drawing/2014/main" val="2339028023"/>
                    </a:ext>
                  </a:extLst>
                </a:gridCol>
                <a:gridCol w="2094490">
                  <a:extLst>
                    <a:ext uri="{9D8B030D-6E8A-4147-A177-3AD203B41FA5}">
                      <a16:colId xmlns:a16="http://schemas.microsoft.com/office/drawing/2014/main" val="986846272"/>
                    </a:ext>
                  </a:extLst>
                </a:gridCol>
                <a:gridCol w="2094490">
                  <a:extLst>
                    <a:ext uri="{9D8B030D-6E8A-4147-A177-3AD203B41FA5}">
                      <a16:colId xmlns:a16="http://schemas.microsoft.com/office/drawing/2014/main" val="3465499642"/>
                    </a:ext>
                  </a:extLst>
                </a:gridCol>
              </a:tblGrid>
              <a:tr h="54006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Show empathy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Use non-verbal cues (smiling, nodding)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Mirroring the other person’s body language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91298037"/>
                  </a:ext>
                </a:extLst>
              </a:tr>
              <a:tr h="54006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Ask for more details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Offer a personal connection to what was said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Nod head to agree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93188518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2604D468-F91B-DDAC-61DE-EC4B7EA584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1718837"/>
              </p:ext>
            </p:extLst>
          </p:nvPr>
        </p:nvGraphicFramePr>
        <p:xfrm>
          <a:off x="289933" y="6357030"/>
          <a:ext cx="6283470" cy="1080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94490">
                  <a:extLst>
                    <a:ext uri="{9D8B030D-6E8A-4147-A177-3AD203B41FA5}">
                      <a16:colId xmlns:a16="http://schemas.microsoft.com/office/drawing/2014/main" val="2339028023"/>
                    </a:ext>
                  </a:extLst>
                </a:gridCol>
                <a:gridCol w="2094490">
                  <a:extLst>
                    <a:ext uri="{9D8B030D-6E8A-4147-A177-3AD203B41FA5}">
                      <a16:colId xmlns:a16="http://schemas.microsoft.com/office/drawing/2014/main" val="986846272"/>
                    </a:ext>
                  </a:extLst>
                </a:gridCol>
                <a:gridCol w="2094490">
                  <a:extLst>
                    <a:ext uri="{9D8B030D-6E8A-4147-A177-3AD203B41FA5}">
                      <a16:colId xmlns:a16="http://schemas.microsoft.com/office/drawing/2014/main" val="3465499642"/>
                    </a:ext>
                  </a:extLst>
                </a:gridCol>
              </a:tblGrid>
              <a:tr h="54006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Ask a clarifying question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Look at the other person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Give a supportive comment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91298037"/>
                  </a:ext>
                </a:extLst>
              </a:tr>
              <a:tr h="54006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Allow other person to speak without interruption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Use non-verbal cues (smiling, nodding)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Offer encouragement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93188518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B8A1E06B-40E9-E21C-D1BB-9E79D5B3D7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853776"/>
              </p:ext>
            </p:extLst>
          </p:nvPr>
        </p:nvGraphicFramePr>
        <p:xfrm>
          <a:off x="287265" y="7761060"/>
          <a:ext cx="6283470" cy="1080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94490">
                  <a:extLst>
                    <a:ext uri="{9D8B030D-6E8A-4147-A177-3AD203B41FA5}">
                      <a16:colId xmlns:a16="http://schemas.microsoft.com/office/drawing/2014/main" val="2339028023"/>
                    </a:ext>
                  </a:extLst>
                </a:gridCol>
                <a:gridCol w="2094490">
                  <a:extLst>
                    <a:ext uri="{9D8B030D-6E8A-4147-A177-3AD203B41FA5}">
                      <a16:colId xmlns:a16="http://schemas.microsoft.com/office/drawing/2014/main" val="986846272"/>
                    </a:ext>
                  </a:extLst>
                </a:gridCol>
                <a:gridCol w="2094490">
                  <a:extLst>
                    <a:ext uri="{9D8B030D-6E8A-4147-A177-3AD203B41FA5}">
                      <a16:colId xmlns:a16="http://schemas.microsoft.com/office/drawing/2014/main" val="3465499642"/>
                    </a:ext>
                  </a:extLst>
                </a:gridCol>
              </a:tblGrid>
              <a:tr h="54006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Maintain eye contact/look at the speaker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Provide feedback on what was said</a:t>
                      </a:r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Use facial expression to respond to what you hear</a:t>
                      </a:r>
                      <a:endParaRPr lang="en-GB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91298037"/>
                  </a:ext>
                </a:extLst>
              </a:tr>
              <a:tr h="54006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Ask for more details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Offer a personal connection to what was said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Nod head to agree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93188518"/>
                  </a:ext>
                </a:extLst>
              </a:tr>
            </a:tbl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69D820C0-D5B8-E434-CBD5-1FBEAD9DBAF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4"/>
          <a:srcRect l="14665" t="1" r="11395" b="1"/>
          <a:stretch/>
        </p:blipFill>
        <p:spPr>
          <a:xfrm>
            <a:off x="6237312" y="9181402"/>
            <a:ext cx="486743" cy="527403"/>
          </a:xfrm>
          <a:prstGeom prst="rect">
            <a:avLst/>
          </a:prstGeom>
        </p:spPr>
      </p:pic>
      <p:sp>
        <p:nvSpPr>
          <p:cNvPr id="15" name="Date Placeholder 14">
            <a:extLst>
              <a:ext uri="{FF2B5EF4-FFF2-40B4-BE49-F238E27FC236}">
                <a16:creationId xmlns:a16="http://schemas.microsoft.com/office/drawing/2014/main" id="{3FC346BB-6229-2206-5D6B-3C8D92B4BB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25/01/2024</a:t>
            </a: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DA929EA9-4D62-7A71-C7CB-6E0EAAA90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6859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E2E2DA-5448-B789-85D4-97E780E8CA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648" y="992560"/>
            <a:ext cx="5915025" cy="1080115"/>
          </a:xfrm>
        </p:spPr>
        <p:txBody>
          <a:bodyPr/>
          <a:lstStyle/>
          <a:p>
            <a:r>
              <a:rPr lang="en-GB" b="1" i="1" dirty="0"/>
              <a:t>Listening skills bingo</a:t>
            </a:r>
            <a:br>
              <a:rPr lang="en-GB" b="1" i="1" dirty="0"/>
            </a:br>
            <a:r>
              <a:rPr lang="en-GB" b="1" i="1" dirty="0"/>
              <a:t>Reflection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D3F402A-BB1D-A699-1AEB-4994DB69D2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84782" y="9181402"/>
            <a:ext cx="3096346" cy="527403"/>
          </a:xfrm>
        </p:spPr>
        <p:txBody>
          <a:bodyPr/>
          <a:lstStyle/>
          <a:p>
            <a:r>
              <a:rPr lang="en-US" dirty="0"/>
              <a:t>ESB-RES-C220 </a:t>
            </a:r>
          </a:p>
          <a:p>
            <a:r>
              <a:rPr lang="en-US" dirty="0"/>
              <a:t>L1G2-Speech for Employability-Learner Workbook-Section 4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1274D7B-70CC-1246-B975-2042C5568E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3875" y="1239237"/>
            <a:ext cx="1819275" cy="166687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6570AEF-FCB5-BA05-265B-2FD17EA4237E}"/>
              </a:ext>
            </a:extLst>
          </p:cNvPr>
          <p:cNvSpPr txBox="1"/>
          <p:nvPr/>
        </p:nvSpPr>
        <p:spPr>
          <a:xfrm>
            <a:off x="402382" y="3120963"/>
            <a:ext cx="5935287" cy="4878259"/>
          </a:xfrm>
          <a:prstGeom prst="rect">
            <a:avLst/>
          </a:prstGeom>
          <a:solidFill>
            <a:srgbClr val="FBD109"/>
          </a:solidFill>
        </p:spPr>
        <p:txBody>
          <a:bodyPr wrap="square">
            <a:spAutoFit/>
          </a:bodyPr>
          <a:lstStyle/>
          <a:p>
            <a:pPr marL="228600" indent="-228600">
              <a:spcBef>
                <a:spcPts val="600"/>
              </a:spcBef>
              <a:buFont typeface="+mj-lt"/>
              <a:buAutoNum type="arabicPeriod"/>
            </a:pPr>
            <a:r>
              <a:rPr lang="en-GB" sz="1400" dirty="0"/>
              <a:t>How did actively listening to others during the game make you feel?</a:t>
            </a:r>
          </a:p>
          <a:p>
            <a:pPr marL="228600" indent="-228600">
              <a:spcBef>
                <a:spcPts val="600"/>
              </a:spcBef>
              <a:buFont typeface="+mj-lt"/>
              <a:buAutoNum type="arabicPeriod"/>
            </a:pPr>
            <a:r>
              <a:rPr lang="en-GB" sz="1400" dirty="0"/>
              <a:t>Did you find any of the tasks on your Bingo card more challenging than others? If so, which ones and why?</a:t>
            </a:r>
          </a:p>
          <a:p>
            <a:pPr marL="228600" indent="-228600">
              <a:spcBef>
                <a:spcPts val="600"/>
              </a:spcBef>
              <a:buFont typeface="+mj-lt"/>
              <a:buAutoNum type="arabicPeriod"/>
            </a:pPr>
            <a:r>
              <a:rPr lang="en-GB" sz="1400" dirty="0"/>
              <a:t>Can you recall a specific moment during the game when you actively listened to someone? What was the situation, and how did you respond?</a:t>
            </a:r>
          </a:p>
          <a:p>
            <a:pPr marL="228600" indent="-228600">
              <a:spcBef>
                <a:spcPts val="600"/>
              </a:spcBef>
              <a:buFont typeface="+mj-lt"/>
              <a:buAutoNum type="arabicPeriod"/>
            </a:pPr>
            <a:r>
              <a:rPr lang="en-GB" sz="1400" dirty="0"/>
              <a:t>Did you notice any improvements in your listening skills as the game progressed? If so, what changed?</a:t>
            </a:r>
          </a:p>
          <a:p>
            <a:pPr marL="228600" indent="-228600">
              <a:spcBef>
                <a:spcPts val="600"/>
              </a:spcBef>
              <a:buFont typeface="+mj-lt"/>
              <a:buAutoNum type="arabicPeriod"/>
            </a:pPr>
            <a:r>
              <a:rPr lang="en-GB" sz="1400" dirty="0"/>
              <a:t>Were there any moments when you realized you could have listened more effectively? What could you have done differently?</a:t>
            </a:r>
          </a:p>
          <a:p>
            <a:pPr marL="228600" indent="-228600">
              <a:spcBef>
                <a:spcPts val="600"/>
              </a:spcBef>
              <a:buFont typeface="+mj-lt"/>
              <a:buAutoNum type="arabicPeriod"/>
            </a:pPr>
            <a:r>
              <a:rPr lang="en-GB" sz="1400" dirty="0"/>
              <a:t>How did you feel when others actively listened to you? Did it impact your communication and storytelling?</a:t>
            </a:r>
          </a:p>
          <a:p>
            <a:pPr marL="228600" indent="-228600">
              <a:spcBef>
                <a:spcPts val="600"/>
              </a:spcBef>
              <a:buFont typeface="+mj-lt"/>
              <a:buAutoNum type="arabicPeriod"/>
            </a:pPr>
            <a:r>
              <a:rPr lang="en-GB" sz="1400" dirty="0"/>
              <a:t>Can you recall any instances when someone's non-verbal cues, like nodding or eye contact, helped you understand that they were listening?</a:t>
            </a:r>
          </a:p>
          <a:p>
            <a:pPr marL="228600" indent="-228600">
              <a:spcBef>
                <a:spcPts val="600"/>
              </a:spcBef>
              <a:buFont typeface="+mj-lt"/>
              <a:buAutoNum type="arabicPeriod"/>
            </a:pPr>
            <a:r>
              <a:rPr lang="en-GB" sz="1400" dirty="0"/>
              <a:t>What was the most interesting or surprising thing you learned from someone else's story or conversation during the game?</a:t>
            </a:r>
          </a:p>
          <a:p>
            <a:pPr marL="228600" indent="-228600">
              <a:spcBef>
                <a:spcPts val="600"/>
              </a:spcBef>
              <a:buFont typeface="+mj-lt"/>
              <a:buAutoNum type="arabicPeriod"/>
            </a:pPr>
            <a:r>
              <a:rPr lang="en-GB" sz="1400" dirty="0"/>
              <a:t>Did the game highlight the importance of asking questions or seeking clarification when you didn't fully understand something?</a:t>
            </a:r>
          </a:p>
          <a:p>
            <a:pPr marL="228600" indent="-228600">
              <a:spcBef>
                <a:spcPts val="600"/>
              </a:spcBef>
              <a:buFont typeface="+mj-lt"/>
              <a:buAutoNum type="arabicPeriod"/>
            </a:pPr>
            <a:r>
              <a:rPr lang="en-GB" sz="1400" dirty="0"/>
              <a:t>How might you apply what you've learned about active listening from this game in your everyday interactions with friends, family, or in school?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B74E10A-662A-BA52-2F28-166D5BD9C1A0}"/>
              </a:ext>
            </a:extLst>
          </p:cNvPr>
          <p:cNvSpPr txBox="1"/>
          <p:nvPr/>
        </p:nvSpPr>
        <p:spPr>
          <a:xfrm>
            <a:off x="402383" y="2195728"/>
            <a:ext cx="4411492" cy="738664"/>
          </a:xfrm>
          <a:prstGeom prst="rect">
            <a:avLst/>
          </a:prstGeom>
          <a:solidFill>
            <a:srgbClr val="C4D821"/>
          </a:solidFill>
        </p:spPr>
        <p:txBody>
          <a:bodyPr wrap="square" rtlCol="0">
            <a:spAutoFit/>
          </a:bodyPr>
          <a:lstStyle/>
          <a:p>
            <a:r>
              <a:rPr lang="en-GB" sz="1400" i="1" dirty="0"/>
              <a:t>Discuss the activity with your partner/s. You can use these questions to guide your discussion. Alternatively, reflect on your own.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C086E8D-F346-923F-94A8-88BBDC1BE09E}"/>
              </a:ext>
            </a:extLst>
          </p:cNvPr>
          <p:cNvPicPr/>
          <p:nvPr/>
        </p:nvPicPr>
        <p:blipFill rotWithShape="1">
          <a:blip r:embed="rId4"/>
          <a:srcRect l="14665" t="1" r="11395" b="1"/>
          <a:stretch/>
        </p:blipFill>
        <p:spPr>
          <a:xfrm>
            <a:off x="6237312" y="9181402"/>
            <a:ext cx="486743" cy="527403"/>
          </a:xfrm>
          <a:prstGeom prst="rect">
            <a:avLst/>
          </a:prstGeom>
        </p:spPr>
      </p:pic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FC51D6D0-E043-3842-F1CD-2E5E05A0D1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25/01/2024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61C97825-0F97-2A57-DC28-1BF6056DE4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8560134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1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854722D9B506340931AF81ABA667AF9" ma:contentTypeVersion="15" ma:contentTypeDescription="Create a new document." ma:contentTypeScope="" ma:versionID="e4327d030073c802c811082e2b0f03ca">
  <xsd:schema xmlns:xsd="http://www.w3.org/2001/XMLSchema" xmlns:xs="http://www.w3.org/2001/XMLSchema" xmlns:p="http://schemas.microsoft.com/office/2006/metadata/properties" xmlns:ns2="010c06fb-adfb-4972-b43b-36d810ddac6c" xmlns:ns3="0e08f774-c844-414b-8174-1931542ea424" targetNamespace="http://schemas.microsoft.com/office/2006/metadata/properties" ma:root="true" ma:fieldsID="18bf0a04ac494a229fd458bdb0debf4f" ns2:_="" ns3:_="">
    <xsd:import namespace="010c06fb-adfb-4972-b43b-36d810ddac6c"/>
    <xsd:import namespace="0e08f774-c844-414b-8174-1931542ea42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0c06fb-adfb-4972-b43b-36d810ddac6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95101557-b141-4344-8eed-a9c28da8fbb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2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e08f774-c844-414b-8174-1931542ea424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ae4e3543-e7fe-4604-9e90-4040997bc85a}" ma:internalName="TaxCatchAll" ma:showField="CatchAllData" ma:web="0e08f774-c844-414b-8174-1931542ea42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10c06fb-adfb-4972-b43b-36d810ddac6c">
      <Terms xmlns="http://schemas.microsoft.com/office/infopath/2007/PartnerControls"/>
    </lcf76f155ced4ddcb4097134ff3c332f>
    <TaxCatchAll xmlns="0e08f774-c844-414b-8174-1931542ea424" xsi:nil="true"/>
  </documentManagement>
</p:properties>
</file>

<file path=customXml/itemProps1.xml><?xml version="1.0" encoding="utf-8"?>
<ds:datastoreItem xmlns:ds="http://schemas.openxmlformats.org/officeDocument/2006/customXml" ds:itemID="{C20F0BF0-0537-4EF8-8086-7C5A44DAA16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34C04B2-24FE-47F0-AFF1-90D4DE39838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10c06fb-adfb-4972-b43b-36d810ddac6c"/>
    <ds:schemaRef ds:uri="0e08f774-c844-414b-8174-1931542ea42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B279BF7-4B92-44D4-B3DC-8DB7AE5066D3}">
  <ds:schemaRefs>
    <ds:schemaRef ds:uri="http://schemas.microsoft.com/office/2006/metadata/properties"/>
    <ds:schemaRef ds:uri="http://schemas.microsoft.com/office/2006/documentManagement/types"/>
    <ds:schemaRef ds:uri="0e08f774-c844-414b-8174-1931542ea424"/>
    <ds:schemaRef ds:uri="http://schemas.openxmlformats.org/package/2006/metadata/core-properties"/>
    <ds:schemaRef ds:uri="http://purl.org/dc/terms/"/>
    <ds:schemaRef ds:uri="http://www.w3.org/XML/1998/namespace"/>
    <ds:schemaRef ds:uri="http://purl.org/dc/elements/1.1/"/>
    <ds:schemaRef ds:uri="010c06fb-adfb-4972-b43b-36d810ddac6c"/>
    <ds:schemaRef ds:uri="http://schemas.microsoft.com/office/infopath/2007/PartnerControl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6064</TotalTime>
  <Words>1397</Words>
  <Application>Microsoft Office PowerPoint</Application>
  <PresentationFormat>A4 Paper (210x297 mm)</PresentationFormat>
  <Paragraphs>257</Paragraphs>
  <Slides>17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Custom Design</vt:lpstr>
      <vt:lpstr>Office Theme</vt:lpstr>
      <vt:lpstr>PowerPoint Presentation</vt:lpstr>
      <vt:lpstr>PowerPoint Presentation</vt:lpstr>
      <vt:lpstr>Contents</vt:lpstr>
      <vt:lpstr>Self-assessment</vt:lpstr>
      <vt:lpstr>Barriers to listening</vt:lpstr>
      <vt:lpstr>Types of listening</vt:lpstr>
      <vt:lpstr>Parallel storytelling Reflection</vt:lpstr>
      <vt:lpstr>Listening skills bingo</vt:lpstr>
      <vt:lpstr>Listening skills bingo Reflection</vt:lpstr>
      <vt:lpstr>Facial expressions</vt:lpstr>
      <vt:lpstr>PowerPoint Presentation</vt:lpstr>
      <vt:lpstr>Closed or open?</vt:lpstr>
      <vt:lpstr>Closed to open</vt:lpstr>
      <vt:lpstr>Rank the questions</vt:lpstr>
      <vt:lpstr>Questioning grid</vt:lpstr>
      <vt:lpstr>Questioning grid</vt:lpstr>
      <vt:lpstr>Self-assessment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Liam</dc:creator>
  <cp:lastModifiedBy>Sheena Singleton</cp:lastModifiedBy>
  <cp:revision>322</cp:revision>
  <cp:lastPrinted>2023-04-05T09:45:17Z</cp:lastPrinted>
  <dcterms:created xsi:type="dcterms:W3CDTF">2014-08-12T18:49:29Z</dcterms:created>
  <dcterms:modified xsi:type="dcterms:W3CDTF">2024-02-07T12:12:04Z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0x0101005854722D9B506340931AF81ABA667AF9</vt:lpwstr>
  </property>
  <property fmtid="{D5CDD505-2E9C-101B-9397-08002B2CF9AE}" pid="3" name="Order">
    <vt:r8>6400</vt:r8>
  </property>
  <property fmtid="{D5CDD505-2E9C-101B-9397-08002B2CF9AE}" pid="4" name="MediaServiceImageTags">
    <vt:lpwstr/>
  </property>
</Properties>
</file>